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notesMasterIdLst>
    <p:notesMasterId r:id="rId3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2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3.png"/><Relationship Id="rId5" Type="http://schemas.openxmlformats.org/officeDocument/2006/relationships/image" Target="../media/image-3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3.png"/><Relationship Id="rId5" Type="http://schemas.openxmlformats.org/officeDocument/2006/relationships/image" Target="../media/image-5-3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3.png"/><Relationship Id="rId5" Type="http://schemas.openxmlformats.org/officeDocument/2006/relationships/image" Target="../media/image-6-3.png"/><Relationship Id="rId6" Type="http://schemas.openxmlformats.org/officeDocument/2006/relationships/image" Target="../media/image-6-3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3.png"/><Relationship Id="rId5" Type="http://schemas.openxmlformats.org/officeDocument/2006/relationships/image" Target="../media/image-8-3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3.png"/><Relationship Id="rId5" Type="http://schemas.openxmlformats.org/officeDocument/2006/relationships/image" Target="../media/image-9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3.png"/><Relationship Id="rId5" Type="http://schemas.openxmlformats.org/officeDocument/2006/relationships/image" Target="../media/image-11-3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3.png"/><Relationship Id="rId5" Type="http://schemas.openxmlformats.org/officeDocument/2006/relationships/image" Target="../media/image-12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2.png"/><Relationship Id="rId4" Type="http://schemas.openxmlformats.org/officeDocument/2006/relationships/image" Target="../media/image-18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3.png"/><Relationship Id="rId5" Type="http://schemas.openxmlformats.org/officeDocument/2006/relationships/image" Target="../media/image-23-3.png"/><Relationship Id="rId6" Type="http://schemas.openxmlformats.org/officeDocument/2006/relationships/image" Target="../media/image-23-3.png"/><Relationship Id="rId7" Type="http://schemas.openxmlformats.org/officeDocument/2006/relationships/image" Target="../media/image-23-3.png"/><Relationship Id="rId8" Type="http://schemas.openxmlformats.org/officeDocument/2006/relationships/image" Target="../media/image-23-3.png"/><Relationship Id="rId9" Type="http://schemas.openxmlformats.org/officeDocument/2006/relationships/image" Target="../media/image-2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3.png"/><Relationship Id="rId5" Type="http://schemas.openxmlformats.org/officeDocument/2006/relationships/image" Target="../media/image-26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3.png"/><Relationship Id="rId5" Type="http://schemas.openxmlformats.org/officeDocument/2006/relationships/image" Target="../media/image-28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2-1.png"/><Relationship Id="rId3" Type="http://schemas.openxmlformats.org/officeDocument/2006/relationships/image" Target="../media/image-2-2.png"/><Relationship Id="rId4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2-1.png"/><Relationship Id="rId3" Type="http://schemas.openxmlformats.org/officeDocument/2006/relationships/image" Target="../media/image-2-2.png"/><Relationship Id="rId4" Type="http://schemas.openxmlformats.org/officeDocument/2006/relationships/image" Target="../media/image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15-1.png"/><Relationship Id="rId3" Type="http://schemas.openxmlformats.org/officeDocument/2006/relationships/image" Target="../media/image-5-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5-1.png"/><Relationship Id="rId3" Type="http://schemas.openxmlformats.org/officeDocument/2006/relationships/image" Target="../media/image-5-2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-29-2.png"/><Relationship Id="rId4" Type="http://schemas.openxmlformats.org/officeDocument/2006/relationships/image" Target="../media/image-29-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29-1.png"/><Relationship Id="rId3" Type="http://schemas.openxmlformats.org/officeDocument/2006/relationships/image" Target="../media/image-29-2.png"/><Relationship Id="rId4" Type="http://schemas.openxmlformats.org/officeDocument/2006/relationships/image" Target="../media/image4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-27-2.png"/><Relationship Id="rId4" Type="http://schemas.openxmlformats.org/officeDocument/2006/relationships/image" Target="../media/image-27-3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image" Target="../media/image6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-1-4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3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17274ca8780119510c7a5fc0f467b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eb96f38c58118d2c58e48d2ad69645ea.png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 l="-2072" r="-2072" t="0" b="0"/>
          <a:stretch/>
        </p:blipFill>
        <p:spPr>
          <a:xfrm>
            <a:off x="1904695" y="1333195"/>
            <a:ext cx="1904695" cy="9144"/>
          </a:xfrm>
          <a:prstGeom prst="rect">
            <a:avLst/>
          </a:prstGeom>
        </p:spPr>
      </p:pic>
      <p:pic>
        <p:nvPicPr>
          <p:cNvPr id="4" name="Image 2" descr="gen-dedup-eb96f38c58118d2c58e48d2ad69645ea.png">    </p:cNvPr>
          <p:cNvPicPr>
            <a:picLocks noChangeAspect="1"/>
          </p:cNvPicPr>
          <p:nvPr/>
        </p:nvPicPr>
        <p:blipFill>
          <a:blip r:embed="rId3">
            <a:alphaModFix amt="55000"/>
          </a:blip>
          <a:srcRect l="-2072" r="-2072" t="0" b="0"/>
          <a:stretch/>
        </p:blipFill>
        <p:spPr>
          <a:xfrm>
            <a:off x="14477695" y="1333195"/>
            <a:ext cx="1904695" cy="9144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 rot="2700000">
            <a:off x="9048902" y="1638605"/>
            <a:ext cx="209398" cy="209398"/>
          </a:xfrm>
          <a:prstGeom prst="rect">
            <a:avLst/>
          </a:prstGeom>
          <a:noFill/>
          <a:ln w="12700">
            <a:solidFill>
              <a:srgbClr val="C8A26B"/>
            </a:solidFill>
            <a:prstDash val="solid"/>
          </a:ln>
        </p:spPr>
      </p:sp>
      <p:pic>
        <p:nvPicPr>
          <p:cNvPr id="6" name="Image 3" descr="gen-dedup-fc33d0f87d988293cf47b148ebbb1105.png">    </p:cNvPr>
          <p:cNvPicPr>
            <a:picLocks noChangeAspect="1"/>
          </p:cNvPicPr>
          <p:nvPr/>
        </p:nvPicPr>
        <p:blipFill>
          <a:blip r:embed="rId4">
            <a:alphaModFix amt="60000"/>
          </a:blip>
          <a:srcRect l="-2083" r="-2083" t="0" b="0"/>
          <a:stretch/>
        </p:blipFill>
        <p:spPr>
          <a:xfrm>
            <a:off x="7429500" y="6687007"/>
            <a:ext cx="3429000" cy="9144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761695" y="761695"/>
            <a:ext cx="580644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8" name="Shape 2"/>
          <p:cNvSpPr/>
          <p:nvPr/>
        </p:nvSpPr>
        <p:spPr>
          <a:xfrm>
            <a:off x="761695" y="761695"/>
            <a:ext cx="9144" cy="5806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9" name="Shape 3"/>
          <p:cNvSpPr/>
          <p:nvPr/>
        </p:nvSpPr>
        <p:spPr>
          <a:xfrm>
            <a:off x="16954805" y="761695"/>
            <a:ext cx="580644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17526305" y="761695"/>
            <a:ext cx="9144" cy="5806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1" name="Shape 5"/>
          <p:cNvSpPr/>
          <p:nvPr/>
        </p:nvSpPr>
        <p:spPr>
          <a:xfrm>
            <a:off x="761695" y="10287000"/>
            <a:ext cx="390449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2" name="Shape 6"/>
          <p:cNvSpPr/>
          <p:nvPr/>
        </p:nvSpPr>
        <p:spPr>
          <a:xfrm>
            <a:off x="761695" y="9905695"/>
            <a:ext cx="9144" cy="390449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3" name="Shape 7"/>
          <p:cNvSpPr/>
          <p:nvPr/>
        </p:nvSpPr>
        <p:spPr>
          <a:xfrm>
            <a:off x="17145000" y="10287000"/>
            <a:ext cx="390449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4" name="Shape 8"/>
          <p:cNvSpPr/>
          <p:nvPr/>
        </p:nvSpPr>
        <p:spPr>
          <a:xfrm>
            <a:off x="17526305" y="9905695"/>
            <a:ext cx="9144" cy="390449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5" name="Text 9"/>
          <p:cNvSpPr txBox="1"/>
          <p:nvPr/>
        </p:nvSpPr>
        <p:spPr>
          <a:xfrm>
            <a:off x="3619195" y="2095805"/>
            <a:ext cx="1104961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AP EUROPEAN HISTORY · COURSE DECK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524305" y="2723998"/>
            <a:ext cx="15240305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Nationalism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1524305" y="4381805"/>
            <a:ext cx="152403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 Nineteenth-Century Europe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2667305" y="5905195"/>
            <a:ext cx="12954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5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From the Congress of Vienna to Versailles — language, land, blood, and empire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3619195" y="7029907"/>
            <a:ext cx="11049610" cy="9244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dirty="0">
                <a:solidFill>
                  <a:srgbClr val="B8893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1815 — 1914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3619195" y="8191195"/>
            <a:ext cx="110496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8927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PARTS ONE &amp; TWO · COMBINED EDITION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12382805" y="9620402"/>
            <a:ext cx="45720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i="1" dirty="0">
                <a:solidFill>
                  <a:srgbClr val="A8927A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Companion to Merriman, </a:t>
            </a:r>
            <a:pPr algn="r" indent="0" marL="0">
              <a:buNone/>
            </a:pPr>
            <a:r>
              <a:rPr lang="en-US" sz="1500" dirty="0">
                <a:solidFill>
                  <a:srgbClr val="A8927A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History of Modern Europe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1904695" y="9620402"/>
            <a:ext cx="19056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01 / 39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90f28e74aac4235acb5685239bd81ef9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3764d562225330dab991e8e661a4074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1239805" y="3010205"/>
            <a:ext cx="6133795" cy="3161995"/>
          </a:xfrm>
          <a:prstGeom prst="roundRect">
            <a:avLst>
              <a:gd name="adj" fmla="val 607"/>
            </a:avLst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2" descr="gen-dedup-6165daaf4634406c4974f4510dd864e7.png">    </p:cNvPr>
          <p:cNvPicPr>
            <a:picLocks noChangeAspect="1"/>
          </p:cNvPicPr>
          <p:nvPr/>
        </p:nvPicPr>
        <p:blipFill>
          <a:blip r:embed="rId3"/>
          <a:srcRect l="0" r="0" t="-196" b="-196"/>
          <a:stretch/>
        </p:blipFill>
        <p:spPr>
          <a:xfrm>
            <a:off x="11239805" y="3010205"/>
            <a:ext cx="75895" cy="3161995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914400" y="761695"/>
            <a:ext cx="53346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A WORKING DEFINITION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14400" y="1218895"/>
            <a:ext cx="1428750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What is </a:t>
            </a:r>
            <a:pPr algn="l" indent="0" marL="0">
              <a:buNone/>
            </a:pPr>
            <a:r>
              <a:rPr lang="en-US" sz="7200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Nationalism?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914400" y="3010205"/>
            <a:ext cx="9715500" cy="1657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 the nineteenth century nationalism was defined by </a:t>
            </a:r>
            <a:pPr algn="l" indent="0" marL="0">
              <a:buNone/>
            </a:pPr>
            <a:r>
              <a:rPr lang="en-US" sz="28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language and cultural traditions</a:t>
            </a:r>
            <a:pPr algn="l" indent="0" marL="0">
              <a:buNone/>
            </a:pPr>
            <a:r>
              <a:rPr lang="en-US" sz="28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— the quest to establish national </a:t>
            </a:r>
            <a:pPr algn="l" indent="0" marL="0">
              <a:buNone/>
            </a:pPr>
            <a:r>
              <a:rPr lang="en-US" sz="2850" b="1" dirty="0">
                <a:solidFill>
                  <a:srgbClr val="B855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states whose borders would correspond to patterns of ethnic residence.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1658600" y="3238805"/>
            <a:ext cx="5524805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CORE PROBLEM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11658600" y="3619195"/>
            <a:ext cx="552480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Habsburg empire alone held </a:t>
            </a:r>
            <a:pPr algn="l" indent="0" marL="0">
              <a:buNone/>
            </a:pPr>
            <a:r>
              <a:rPr lang="en-US" sz="2400" b="1" dirty="0">
                <a:solidFill>
                  <a:srgbClr val="9C2A2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eleven major nationalities</a:t>
            </a:r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— including </a:t>
            </a:r>
            <a:pPr algn="l" indent="0" marL="0">
              <a:buNone/>
            </a:pPr>
            <a:r>
              <a:rPr lang="en-US" sz="24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Hungarians</a:t>
            </a:r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and </a:t>
            </a:r>
            <a:pPr algn="l" indent="0" marL="0">
              <a:buNone/>
            </a:pPr>
            <a:r>
              <a:rPr lang="en-US" sz="24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Poles</a:t>
            </a:r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both previously </a:t>
            </a:r>
            <a:pPr algn="l" indent="0" marL="0">
              <a:buNone/>
            </a:pPr>
            <a:r>
              <a:rPr lang="en-US" sz="2400" b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independent states</a:t>
            </a:r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914400" y="6858000"/>
            <a:ext cx="164592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Congress of Vienna in 1815 had redrawn a conservative post-Napoleonic order that ignored these languages — everywhere in Central and Eastern Europe nationalists challenged that settlement, hoping to redraw borders on the map of peoples.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02 / 39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570 – 571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be01c350b74ff51d18ed474878cf1018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dc4aa7895fb9ef3616ca91bc27586c0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304995"/>
            <a:ext cx="5333695" cy="3619195"/>
          </a:xfrm>
          <a:prstGeom prst="roundRect">
            <a:avLst>
              <a:gd name="adj" fmla="val 531"/>
            </a:avLst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4304995"/>
            <a:ext cx="5333695" cy="3619195"/>
          </a:xfrm>
          <a:prstGeom prst="roundRect">
            <a:avLst>
              <a:gd name="adj" fmla="val 531"/>
            </a:avLst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39905" y="4304995"/>
            <a:ext cx="5333695" cy="3619195"/>
          </a:xfrm>
          <a:prstGeom prst="roundRect">
            <a:avLst>
              <a:gd name="adj" fmla="val 531"/>
            </a:avLst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2" descr="gen-dedup-12a25ccefb4ed9f8a62297a207eaf7c3.png">    </p:cNvPr>
          <p:cNvPicPr>
            <a:picLocks noChangeAspect="1"/>
          </p:cNvPicPr>
          <p:nvPr/>
        </p:nvPicPr>
        <p:blipFill>
          <a:blip r:embed="rId3"/>
          <a:srcRect l="0" r="0" t="-403" b="-403"/>
          <a:stretch/>
        </p:blipFill>
        <p:spPr>
          <a:xfrm>
            <a:off x="914400" y="4304995"/>
            <a:ext cx="5333695" cy="57607"/>
          </a:xfrm>
          <a:prstGeom prst="rect">
            <a:avLst/>
          </a:prstGeom>
        </p:spPr>
      </p:pic>
      <p:pic>
        <p:nvPicPr>
          <p:cNvPr id="8" name="Image 3" descr="gen-dedup-12a25ccefb4ed9f8a62297a207eaf7c3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6476695" y="4304995"/>
            <a:ext cx="5333695" cy="57607"/>
          </a:xfrm>
          <a:prstGeom prst="rect">
            <a:avLst/>
          </a:prstGeom>
        </p:spPr>
      </p:pic>
      <p:pic>
        <p:nvPicPr>
          <p:cNvPr id="9" name="Image 4" descr="gen-dedup-12a25ccefb4ed9f8a62297a207eaf7c3.png">    </p:cNvPr>
          <p:cNvPicPr>
            <a:picLocks noChangeAspect="1"/>
          </p:cNvPicPr>
          <p:nvPr/>
        </p:nvPicPr>
        <p:blipFill>
          <a:blip r:embed="rId5"/>
          <a:srcRect l="0" r="0" t="-403" b="-403"/>
          <a:stretch/>
        </p:blipFill>
        <p:spPr>
          <a:xfrm>
            <a:off x="12039905" y="4304995"/>
            <a:ext cx="5333695" cy="57607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914400" y="761695"/>
            <a:ext cx="57150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A QUIET SUCCESS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4400" y="1218895"/>
            <a:ext cx="1619311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9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Switzerland: the </a:t>
            </a:r>
            <a:pPr algn="l" indent="0" marL="0">
              <a:buNone/>
            </a:pPr>
            <a:r>
              <a:rPr lang="en-US" sz="6900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Exception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14400" y="2971800"/>
            <a:ext cx="1645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One place quietly </a:t>
            </a:r>
            <a:pPr algn="l" indent="0" marL="0">
              <a:buNone/>
            </a:pPr>
            <a:r>
              <a:rPr lang="en-US" sz="24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worked</a:t>
            </a:r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: where the Congress of Vienna tolerated — even codified — a federal compromise between language groups.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18895" y="4629607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FEDERATION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218895" y="4990795"/>
            <a:ext cx="4724705" cy="1314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Congress of Vienna established Switzerland as a federation of </a:t>
            </a:r>
            <a:pPr algn="l" indent="0" marL="0">
              <a:buNone/>
            </a:pPr>
            <a:r>
              <a:rPr lang="en-US" sz="255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semi-autonomous cantons</a:t>
            </a:r>
            <a:pPr algn="l" indent="0" marL="0">
              <a:buNone/>
            </a:pPr>
            <a:r>
              <a:rPr lang="en-US" sz="25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1218895" y="6858000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Each canton retained its own laws and assemblies; the central diet handled only what cantons pooled.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782105" y="4629607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LONG TRADITION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6782105" y="4990795"/>
            <a:ext cx="4724705" cy="1314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long tradition of </a:t>
            </a:r>
            <a:pPr algn="l" indent="0" marL="0">
              <a:buNone/>
            </a:pPr>
            <a:r>
              <a:rPr lang="en-US" sz="255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decentralised government</a:t>
            </a:r>
            <a:pPr algn="l" indent="0" marL="0">
              <a:buNone/>
            </a:pPr>
            <a:r>
              <a:rPr lang="en-US" sz="25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— not granted, but inherited.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6782105" y="6858000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Swiss valleys had governed themselves for centuries before Vienna handed the seal.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12344400" y="4629607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LIBERAL CONSTITUTION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12344400" y="4990795"/>
            <a:ext cx="4724705" cy="1314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Congress tolerated a </a:t>
            </a:r>
            <a:pPr algn="l" indent="0" marL="0">
              <a:buNone/>
            </a:pPr>
            <a:r>
              <a:rPr lang="en-US" sz="255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relatively liberal constitution</a:t>
            </a:r>
            <a:pPr algn="l" indent="0" marL="0">
              <a:buNone/>
            </a:pPr>
            <a:r>
              <a:rPr lang="en-US" sz="25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— the rare Metternich concession.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12344400" y="6858000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Local democracy, civic militias, and cantonal sovereignty: a model other nationalists later envied.</a:t>
            </a:r>
            <a:endParaRPr lang="en-US" sz="1200" dirty="0"/>
          </a:p>
        </p:txBody>
      </p:sp>
      <p:sp>
        <p:nvSpPr>
          <p:cNvPr id="22" name="Text 15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03 / 39</a:t>
            </a:r>
            <a:endParaRPr lang="en-US" sz="1200" dirty="0"/>
          </a:p>
        </p:txBody>
      </p:sp>
      <p:sp>
        <p:nvSpPr>
          <p:cNvPr id="23" name="Text 16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600 – 605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835dfbde2d22e9d34288f65db20e7d2.png">    </p:cNvPr>
          <p:cNvPicPr>
            <a:picLocks noChangeAspect="1"/>
          </p:cNvPicPr>
          <p:nvPr/>
        </p:nvPicPr>
        <p:blipFill>
          <a:blip r:embed="rId1"/>
          <a:srcRect l="0" r="0" t="-57" b="-57"/>
          <a:stretch/>
        </p:blipFill>
        <p:spPr>
          <a:xfrm>
            <a:off x="0" y="0"/>
            <a:ext cx="18288000" cy="133502"/>
          </a:xfrm>
          <a:prstGeom prst="rect">
            <a:avLst/>
          </a:prstGeom>
        </p:spPr>
      </p:pic>
      <p:pic>
        <p:nvPicPr>
          <p:cNvPr id="3" name="Image 1" descr="gen-dedup-9dc4aa7895fb9ef3616ca91bc27586c0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953305"/>
            <a:ext cx="3047695" cy="1904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4267505" y="4953305"/>
            <a:ext cx="3047695" cy="1904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7619695" y="4953305"/>
            <a:ext cx="3047695" cy="1904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1239805" y="2933395"/>
            <a:ext cx="6133795" cy="3924605"/>
          </a:xfrm>
          <a:prstGeom prst="rect">
            <a:avLst/>
          </a:prstGeom>
          <a:solidFill>
            <a:srgbClr val="1F3A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914400" y="857707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1830 TO 1848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914400" y="1314907"/>
            <a:ext cx="1645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3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Switzerland Divided, </a:t>
            </a:r>
            <a:pPr algn="l" indent="0" marL="0">
              <a:buNone/>
            </a:pPr>
            <a:r>
              <a:rPr lang="en-US" sz="63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then</a:t>
            </a:r>
            <a:pPr algn="l" indent="0" marL="0">
              <a:buNone/>
            </a:pPr>
            <a:r>
              <a:rPr lang="en-US" sz="63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United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933395"/>
            <a:ext cx="97539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A5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SPARKED BY THE 1830 FRENCH REVOLUTION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3333902"/>
            <a:ext cx="9753905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Inspired by Paris, Swiss reformers demanded: </a:t>
            </a:r>
            <a:pPr algn="l" indent="0" marL="0">
              <a:buNone/>
            </a:pPr>
            <a:r>
              <a:rPr lang="en-US" sz="2400" b="1" dirty="0">
                <a:solidFill>
                  <a:srgbClr val="3E5237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freedom</a:t>
            </a:r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</a:t>
            </a:r>
            <a:pPr algn="l" indent="0" marL="0">
              <a:buNone/>
            </a:pPr>
            <a:r>
              <a:rPr lang="en-US" sz="2400" b="1" dirty="0">
                <a:solidFill>
                  <a:srgbClr val="3E5237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efficient government</a:t>
            </a:r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and </a:t>
            </a:r>
            <a:pPr algn="l" indent="0" marL="0">
              <a:buNone/>
            </a:pPr>
            <a:r>
              <a:rPr lang="en-US" sz="2400" b="1" dirty="0">
                <a:solidFill>
                  <a:srgbClr val="3E5237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limits on the clergy</a:t>
            </a:r>
            <a:pPr algn="l" indent="0" marL="0">
              <a:buNone/>
            </a:pPr>
            <a:r>
              <a:rPr lang="en-US" sz="24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both Catholic and Protestant.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1143000" y="5219395"/>
            <a:ext cx="259141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01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360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Freedom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4496105" y="5219395"/>
            <a:ext cx="259141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02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360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Efficiency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7848295" y="5219395"/>
            <a:ext cx="259141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03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360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Secular limits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11582705" y="3238805"/>
            <a:ext cx="54864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METTERNICH COUNTERS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11582705" y="3619195"/>
            <a:ext cx="5486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Metternich had Austria pressure the </a:t>
            </a:r>
            <a:pPr algn="l" indent="0" marL="0">
              <a:buNone/>
            </a:pPr>
            <a:r>
              <a:rPr lang="en-US" sz="2100" i="1" dirty="0">
                <a:solidFill>
                  <a:srgbClr val="E8C89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German-speaking Swiss</a:t>
            </a:r>
            <a:pPr algn="l" indent="0" marL="0">
              <a:buNone/>
            </a:pPr>
            <a:r>
              <a:rPr lang="en-US" sz="21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to oppose secularisation.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11582705" y="5486400"/>
            <a:ext cx="5486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After limited fighting, 1848 brought a new </a:t>
            </a:r>
            <a:pPr algn="l" indent="0" marL="0">
              <a:buNone/>
            </a:pPr>
            <a:r>
              <a:rPr lang="en-US" sz="2400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liberal constitution</a:t>
            </a:r>
            <a:pPr algn="l" indent="0" marL="0">
              <a:buNone/>
            </a:pPr>
            <a:r>
              <a:rPr lang="en-US" sz="2400" b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914400" y="7429500"/>
            <a:ext cx="97539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patchwork of valleys had answered the centralising pressure from the east with restraint — and survived. Few places in Europe could say the same in 1848.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04 / 39</a:t>
            </a:r>
            <a:endParaRPr lang="en-US" sz="1200" dirty="0"/>
          </a:p>
        </p:txBody>
      </p:sp>
      <p:sp>
        <p:nvSpPr>
          <p:cNvPr id="20" name="Text 16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600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4532ba4629062fae3355fdbbde177f5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d4c1c9ed3e6be93632c1a8e0ab4269ce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933395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5410505"/>
            <a:ext cx="3619195" cy="9144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14400" y="6476695"/>
            <a:ext cx="3619195" cy="9144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914400" y="7543800"/>
            <a:ext cx="3619195" cy="9144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029200" y="1410005"/>
            <a:ext cx="12344400" cy="74295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4463d92a640d648d76e4d63e942df091.png">    </p:cNvPr>
          <p:cNvPicPr>
            <a:picLocks noChangeAspect="1"/>
          </p:cNvPicPr>
          <p:nvPr/>
        </p:nvPicPr>
        <p:blipFill>
          <a:blip r:embed="rId3"/>
          <a:srcRect l="-400" r="-400" t="0" b="0"/>
          <a:stretch/>
        </p:blipFill>
        <p:spPr>
          <a:xfrm>
            <a:off x="914400" y="5410505"/>
            <a:ext cx="57607" cy="914400"/>
          </a:xfrm>
          <a:prstGeom prst="rect">
            <a:avLst/>
          </a:prstGeom>
        </p:spPr>
      </p:pic>
      <p:pic>
        <p:nvPicPr>
          <p:cNvPr id="9" name="Image 3" descr="gen-dedup-4463d92a640d648d76e4d63e942df091.png">    </p:cNvPr>
          <p:cNvPicPr>
            <a:picLocks noChangeAspect="1"/>
          </p:cNvPicPr>
          <p:nvPr/>
        </p:nvPicPr>
        <p:blipFill>
          <a:blip r:embed="rId4"/>
          <a:srcRect l="-400" r="-400" t="0" b="0"/>
          <a:stretch/>
        </p:blipFill>
        <p:spPr>
          <a:xfrm>
            <a:off x="914400" y="6476695"/>
            <a:ext cx="57607" cy="914400"/>
          </a:xfrm>
          <a:prstGeom prst="rect">
            <a:avLst/>
          </a:prstGeom>
        </p:spPr>
      </p:pic>
      <p:pic>
        <p:nvPicPr>
          <p:cNvPr id="10" name="Image 4" descr="gen-dedup-4463d92a640d648d76e4d63e942df091.png">    </p:cNvPr>
          <p:cNvPicPr>
            <a:picLocks noChangeAspect="1"/>
          </p:cNvPicPr>
          <p:nvPr/>
        </p:nvPicPr>
        <p:blipFill>
          <a:blip r:embed="rId5"/>
          <a:srcRect l="-400" r="-400" t="0" b="0"/>
          <a:stretch/>
        </p:blipFill>
        <p:spPr>
          <a:xfrm>
            <a:off x="914400" y="7543800"/>
            <a:ext cx="57607" cy="914400"/>
          </a:xfrm>
          <a:prstGeom prst="rect">
            <a:avLst/>
          </a:prstGeom>
        </p:spPr>
      </p:pic>
      <p:pic>
        <p:nvPicPr>
          <p:cNvPr id="11" name="Image 5" descr="gen-dedup-e694a57ca96328ff20ca94e4c7e1d0e5.jpg">    </p:cNvPr>
          <p:cNvPicPr>
            <a:picLocks noChangeAspect="1"/>
          </p:cNvPicPr>
          <p:nvPr/>
        </p:nvPicPr>
        <p:blipFill>
          <a:blip r:embed="rId6"/>
          <a:srcRect l="-8929" r="-8929" t="0" b="0"/>
          <a:stretch/>
        </p:blipFill>
        <p:spPr>
          <a:xfrm>
            <a:off x="5181905" y="1638605"/>
            <a:ext cx="12039905" cy="6286500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914400" y="705002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A FORCE TAKES HOLD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14400" y="1143000"/>
            <a:ext cx="16459200" cy="8577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Nationalist Dreams </a:t>
            </a:r>
            <a:pPr algn="l" indent="0" marL="0">
              <a:buNone/>
            </a:pPr>
            <a:r>
              <a:rPr lang="en-US" sz="6000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Take the Map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14400" y="3314700"/>
            <a:ext cx="3620110" cy="1752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Nationalism gradually emerged as a </a:t>
            </a:r>
            <a:pPr algn="l" indent="0" marL="0">
              <a:buNone/>
            </a:pPr>
            <a:r>
              <a:rPr lang="en-US" sz="2250" b="1" dirty="0">
                <a:solidFill>
                  <a:srgbClr val="9C2A2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force for change</a:t>
            </a:r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across Central and Eastern Europe in the 1820s and 1830s.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23798" y="5562295"/>
            <a:ext cx="32388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Spain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23798" y="5886907"/>
            <a:ext cx="3238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1820 · 1822 · 1834–39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23798" y="6629400"/>
            <a:ext cx="32388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France · Belgium · Poland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123798" y="6953098"/>
            <a:ext cx="3238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1830 · 1830 · 1830–31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123798" y="7696505"/>
            <a:ext cx="32388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Greece · Decembrists</a:t>
            </a:r>
            <a:endParaRPr lang="en-US" sz="1200" dirty="0"/>
          </a:p>
        </p:txBody>
      </p:sp>
      <p:sp>
        <p:nvSpPr>
          <p:cNvPr id="20" name="Text 12"/>
          <p:cNvSpPr txBox="1"/>
          <p:nvPr/>
        </p:nvSpPr>
        <p:spPr>
          <a:xfrm>
            <a:off x="1123798" y="8020202"/>
            <a:ext cx="3238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1821 · 1825</a:t>
            </a:r>
            <a:endParaRPr lang="en-US" sz="1200" dirty="0"/>
          </a:p>
        </p:txBody>
      </p:sp>
      <p:sp>
        <p:nvSpPr>
          <p:cNvPr id="21" name="Text 13"/>
          <p:cNvSpPr txBox="1"/>
          <p:nvPr/>
        </p:nvSpPr>
        <p:spPr>
          <a:xfrm>
            <a:off x="5333695" y="8115300"/>
            <a:ext cx="118113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Europe, revolts and interventions 1820s–1840s. France → Spain 1823–28; Algiers 1830; Russia 1828–29.</a:t>
            </a:r>
            <a:endParaRPr lang="en-US" sz="1200" dirty="0"/>
          </a:p>
        </p:txBody>
      </p:sp>
      <p:sp>
        <p:nvSpPr>
          <p:cNvPr id="22" name="Text 14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05 / 39</a:t>
            </a:r>
            <a:endParaRPr lang="en-US" sz="1200" dirty="0"/>
          </a:p>
        </p:txBody>
      </p:sp>
      <p:sp>
        <p:nvSpPr>
          <p:cNvPr id="23" name="Text 15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600 – 603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4532ba4629062fae3355fdbbde177f5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d4c1c9ed3e6be93632c1a8e0ab4269ce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124505"/>
            <a:ext cx="5029200" cy="45720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2" descr="gen-dedup-005050e6be4c175d7d36887fdf15cedc.png">    </p:cNvPr>
          <p:cNvPicPr>
            <a:picLocks noChangeAspect="1"/>
          </p:cNvPicPr>
          <p:nvPr/>
        </p:nvPicPr>
        <p:blipFill>
          <a:blip r:embed="rId3"/>
          <a:srcRect l="-2083" r="-2083" t="0" b="0"/>
          <a:stretch/>
        </p:blipFill>
        <p:spPr>
          <a:xfrm>
            <a:off x="6476695" y="3619195"/>
            <a:ext cx="10896905" cy="9144"/>
          </a:xfrm>
          <a:prstGeom prst="rect">
            <a:avLst/>
          </a:prstGeom>
        </p:spPr>
      </p:pic>
      <p:pic>
        <p:nvPicPr>
          <p:cNvPr id="6" name="Image 3" descr="gen-dedup-005050e6be4c175d7d36887fdf15cedc.png">    </p:cNvPr>
          <p:cNvPicPr>
            <a:picLocks noChangeAspect="1"/>
          </p:cNvPicPr>
          <p:nvPr/>
        </p:nvPicPr>
        <p:blipFill>
          <a:blip r:embed="rId4"/>
          <a:srcRect l="-2083" r="-2083" t="0" b="0"/>
          <a:stretch/>
        </p:blipFill>
        <p:spPr>
          <a:xfrm>
            <a:off x="6476695" y="4724705"/>
            <a:ext cx="10896905" cy="9144"/>
          </a:xfrm>
          <a:prstGeom prst="rect">
            <a:avLst/>
          </a:prstGeom>
        </p:spPr>
      </p:pic>
      <p:pic>
        <p:nvPicPr>
          <p:cNvPr id="7" name="Image 4" descr="gen-dedup-005050e6be4c175d7d36887fdf15cedc.png">    </p:cNvPr>
          <p:cNvPicPr>
            <a:picLocks noChangeAspect="1"/>
          </p:cNvPicPr>
          <p:nvPr/>
        </p:nvPicPr>
        <p:blipFill>
          <a:blip r:embed="rId5"/>
          <a:srcRect l="-2083" r="-2083" t="0" b="0"/>
          <a:stretch/>
        </p:blipFill>
        <p:spPr>
          <a:xfrm>
            <a:off x="6476695" y="6286500"/>
            <a:ext cx="10896905" cy="9144"/>
          </a:xfrm>
          <a:prstGeom prst="rect">
            <a:avLst/>
          </a:prstGeom>
        </p:spPr>
      </p:pic>
      <p:pic>
        <p:nvPicPr>
          <p:cNvPr id="8" name="Image 5" descr="gen-dedup-005050e6be4c175d7d36887fdf15cedc.png">    </p:cNvPr>
          <p:cNvPicPr>
            <a:picLocks noChangeAspect="1"/>
          </p:cNvPicPr>
          <p:nvPr/>
        </p:nvPicPr>
        <p:blipFill>
          <a:blip r:embed="rId6"/>
          <a:srcRect l="-2083" r="-2083" t="0" b="0"/>
          <a:stretch/>
        </p:blipFill>
        <p:spPr>
          <a:xfrm>
            <a:off x="6476695" y="7619695"/>
            <a:ext cx="10896905" cy="9144"/>
          </a:xfrm>
          <a:prstGeom prst="rect">
            <a:avLst/>
          </a:prstGeom>
        </p:spPr>
      </p:pic>
      <p:sp>
        <p:nvSpPr>
          <p:cNvPr id="9" name="Text 1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POLAND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14400" y="1218895"/>
            <a:ext cx="1428750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Poland: </a:t>
            </a:r>
            <a:pPr algn="l" indent="0" marL="0">
              <a:buNone/>
            </a:pPr>
            <a:r>
              <a:rPr lang="en-US" sz="7200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Congress Poland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914400" y="3372307"/>
            <a:ext cx="5029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0" b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~20%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914400" y="6553505"/>
            <a:ext cx="5029200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of pre-Partition Poland, kept under Tsarist rule after 1815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476695" y="3124505"/>
            <a:ext cx="10896905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THREE FACTS, 1815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476695" y="3733495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Kept its </a:t>
            </a:r>
            <a:pPr algn="l" indent="0" marL="0">
              <a:buNone/>
            </a:pPr>
            <a:r>
              <a:rPr lang="en-US" sz="240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own army</a:t>
            </a:r>
            <a:pPr algn="l" indent="0" marL="0">
              <a:buNone/>
            </a:pPr>
            <a:r>
              <a:rPr lang="en-US" sz="2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, but lived inside the </a:t>
            </a:r>
            <a:pPr algn="l" indent="0" marL="0">
              <a:buNone/>
            </a:pPr>
            <a:r>
              <a:rPr lang="en-US" sz="2400" b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Russian Empire</a:t>
            </a:r>
            <a:pPr algn="l" indent="0" marL="0">
              <a:buNone/>
            </a:pPr>
            <a:r>
              <a:rPr lang="en-US" sz="2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476695" y="4839005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</a:t>
            </a:r>
            <a:pPr algn="l" indent="0" marL="0">
              <a:buNone/>
            </a:pPr>
            <a:r>
              <a:rPr lang="en-US" sz="240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1815 Charter</a:t>
            </a:r>
            <a:pPr algn="l" indent="0" marL="0">
              <a:buNone/>
            </a:pPr>
            <a:r>
              <a:rPr lang="en-US" sz="2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gave a two-house parliament — with </a:t>
            </a:r>
            <a:pPr algn="l" indent="0" marL="0">
              <a:buNone/>
            </a:pPr>
            <a:r>
              <a:rPr lang="en-US" sz="2400" b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no real power</a:t>
            </a:r>
            <a:pPr algn="l" indent="0" marL="0">
              <a:buNone/>
            </a:pPr>
            <a:r>
              <a:rPr lang="en-US" sz="2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476695" y="6400800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By </a:t>
            </a:r>
            <a:pPr algn="l" indent="0" marL="0">
              <a:buNone/>
            </a:pPr>
            <a:r>
              <a:rPr lang="en-US" sz="240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1820</a:t>
            </a:r>
            <a:pPr algn="l" indent="0" marL="0">
              <a:buNone/>
            </a:pPr>
            <a:r>
              <a:rPr lang="en-US" sz="2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even this fig-leaf was being punished — by Alexander I.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476695" y="7810805"/>
            <a:ext cx="108969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kingdom in name, a garrison in practice — the seedbed of revolt was already planted.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06 / 39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602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4532ba4629062fae3355fdbbde177f5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d4c1c9ed3e6be93632c1a8e0ab4269ce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990795"/>
            <a:ext cx="10287000" cy="12957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14400" y="6476695"/>
            <a:ext cx="10287000" cy="12957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914400" y="7962595"/>
            <a:ext cx="10287000" cy="1295705"/>
          </a:xfrm>
          <a:prstGeom prst="rect">
            <a:avLst/>
          </a:prstGeom>
          <a:solidFill>
            <a:srgbClr val="9C2A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1582705" y="4496105"/>
            <a:ext cx="5790895" cy="476219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c981ae0f5517281b2461e54778eb9b0d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914400" y="4990795"/>
            <a:ext cx="10287000" cy="57607"/>
          </a:xfrm>
          <a:prstGeom prst="rect">
            <a:avLst/>
          </a:prstGeom>
        </p:spPr>
      </p:pic>
      <p:pic>
        <p:nvPicPr>
          <p:cNvPr id="9" name="Image 3" descr="gen-dedup-c981ae0f5517281b2461e54778eb9b0d.png">    </p:cNvPr>
          <p:cNvPicPr>
            <a:picLocks noChangeAspect="1"/>
          </p:cNvPicPr>
          <p:nvPr/>
        </p:nvPicPr>
        <p:blipFill>
          <a:blip r:embed="rId4"/>
          <a:srcRect l="0" r="0" t="-400" b="-400"/>
          <a:stretch/>
        </p:blipFill>
        <p:spPr>
          <a:xfrm>
            <a:off x="914400" y="6476695"/>
            <a:ext cx="10287000" cy="57607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POLAND · 1830–32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914400" y="1218895"/>
            <a:ext cx="1428750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Poland </a:t>
            </a:r>
            <a:pPr algn="l" indent="0" marL="0">
              <a:buNone/>
            </a:pPr>
            <a:r>
              <a:rPr lang="en-US" sz="7200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Rises Up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914400" y="2971800"/>
            <a:ext cx="16459200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Some looked to France to help expel the Russians — but the liberal monarchists who brought </a:t>
            </a:r>
            <a:pPr algn="l" indent="0" marL="0">
              <a:buNone/>
            </a:pPr>
            <a:r>
              <a:rPr lang="en-US" sz="2250" b="1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Louis-Philippe</a:t>
            </a:r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to power in 1830 had no interest in Poland.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914400" y="4496105"/>
            <a:ext cx="19056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THREE MOVES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143000" y="5238598"/>
            <a:ext cx="1524305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1830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2857500" y="5315407"/>
            <a:ext cx="81153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Polish </a:t>
            </a:r>
            <a:pPr algn="l" indent="0" marL="0">
              <a:buNone/>
            </a:pPr>
            <a:r>
              <a:rPr lang="en-US" sz="1950" b="1" dirty="0">
                <a:solidFill>
                  <a:srgbClr val="9C2A2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military cadets</a:t>
            </a:r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rise against the Russians.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143000" y="6724498"/>
            <a:ext cx="1524305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1831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2857500" y="6801307"/>
            <a:ext cx="81153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</a:t>
            </a:r>
            <a:pPr algn="l" indent="0" marL="0">
              <a:buNone/>
            </a:pPr>
            <a:r>
              <a:rPr lang="en-US" sz="1950" b="1" dirty="0">
                <a:solidFill>
                  <a:srgbClr val="9C2A2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provisional national government</a:t>
            </a:r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is formed.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143000" y="8210398"/>
            <a:ext cx="1524305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1832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2857500" y="8287207"/>
            <a:ext cx="81153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Tsar’s troops surround </a:t>
            </a:r>
            <a:pPr algn="l" indent="0" marL="0">
              <a:buNone/>
            </a:pPr>
            <a:r>
              <a:rPr lang="en-US" sz="1950" b="1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Warsaw</a:t>
            </a:r>
            <a:pPr algn="l" indent="0" marL="0">
              <a:buNone/>
            </a:pPr>
            <a:r>
              <a:rPr lang="en-US" sz="195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12001500" y="4876495"/>
            <a:ext cx="49533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VACUUM IN THE WEST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12001500" y="5296205"/>
            <a:ext cx="4953305" cy="1314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Poland did not interest the July Monarchy. </a:t>
            </a:r>
            <a:pPr algn="l" indent="0" marL="0">
              <a:buNone/>
            </a:pPr>
            <a:r>
              <a:rPr lang="en-US" sz="2250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French liberals did not ride to Warsaw,</a:t>
            </a:r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and the revolt stood alone.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12001500" y="7410298"/>
            <a:ext cx="49533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revolutions of 1830 fired one another across Europe — but only the ones with a patron nearby survived.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07 / 39</a:t>
            </a:r>
            <a:endParaRPr lang="en-US" sz="1200" dirty="0"/>
          </a:p>
        </p:txBody>
      </p:sp>
      <p:sp>
        <p:nvSpPr>
          <p:cNvPr id="24" name="Text 18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602 – 603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4532ba4629062fae3355fdbbde177f5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d4c1c9ed3e6be93632c1a8e0ab4269ce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047695"/>
            <a:ext cx="5029200" cy="2667305"/>
          </a:xfrm>
          <a:prstGeom prst="rect">
            <a:avLst/>
          </a:prstGeom>
          <a:solidFill>
            <a:srgbClr val="9C2A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14400" y="6096305"/>
            <a:ext cx="5029200" cy="26673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2" descr="gen-dedup-005050e6be4c175d7d36887fdf15cedc.png">    </p:cNvPr>
          <p:cNvPicPr>
            <a:picLocks noChangeAspect="1"/>
          </p:cNvPicPr>
          <p:nvPr/>
        </p:nvPicPr>
        <p:blipFill>
          <a:blip r:embed="rId3"/>
          <a:srcRect l="-2083" r="-2083" t="0" b="0"/>
          <a:stretch/>
        </p:blipFill>
        <p:spPr>
          <a:xfrm>
            <a:off x="6476695" y="4914900"/>
            <a:ext cx="10896905" cy="9144"/>
          </a:xfrm>
          <a:prstGeom prst="rect">
            <a:avLst/>
          </a:prstGeom>
        </p:spPr>
      </p:pic>
      <p:pic>
        <p:nvPicPr>
          <p:cNvPr id="7" name="Image 3" descr="gen-dedup-005050e6be4c175d7d36887fdf15cedc.png">    </p:cNvPr>
          <p:cNvPicPr>
            <a:picLocks noChangeAspect="1"/>
          </p:cNvPicPr>
          <p:nvPr/>
        </p:nvPicPr>
        <p:blipFill>
          <a:blip r:embed="rId4"/>
          <a:srcRect l="-2083" r="-2083" t="0" b="0"/>
          <a:stretch/>
        </p:blipFill>
        <p:spPr>
          <a:xfrm>
            <a:off x="6476695" y="6019495"/>
            <a:ext cx="10896905" cy="9144"/>
          </a:xfrm>
          <a:prstGeom prst="rect">
            <a:avLst/>
          </a:prstGeom>
        </p:spPr>
      </p:pic>
      <p:pic>
        <p:nvPicPr>
          <p:cNvPr id="8" name="Image 4" descr="gen-dedup-005050e6be4c175d7d36887fdf15cedc.png">    </p:cNvPr>
          <p:cNvPicPr>
            <a:picLocks noChangeAspect="1"/>
          </p:cNvPicPr>
          <p:nvPr/>
        </p:nvPicPr>
        <p:blipFill>
          <a:blip r:embed="rId5"/>
          <a:srcRect l="-2083" r="-2083" t="0" b="0"/>
          <a:stretch/>
        </p:blipFill>
        <p:spPr>
          <a:xfrm>
            <a:off x="6476695" y="7125005"/>
            <a:ext cx="10896905" cy="9144"/>
          </a:xfrm>
          <a:prstGeom prst="rect">
            <a:avLst/>
          </a:prstGeom>
        </p:spPr>
      </p:pic>
      <p:pic>
        <p:nvPicPr>
          <p:cNvPr id="9" name="Image 5" descr="gen-dedup-67e59800ff66fa22d8721612bdcb37f9.png">    </p:cNvPr>
          <p:cNvPicPr>
            <a:picLocks noChangeAspect="1"/>
          </p:cNvPicPr>
          <p:nvPr/>
        </p:nvPicPr>
        <p:blipFill>
          <a:blip r:embed="rId6"/>
          <a:srcRect l="0" r="0" t="-400" b="-400"/>
          <a:stretch/>
        </p:blipFill>
        <p:spPr>
          <a:xfrm>
            <a:off x="914400" y="6096305"/>
            <a:ext cx="5029200" cy="57607"/>
          </a:xfrm>
          <a:prstGeom prst="rect">
            <a:avLst/>
          </a:prstGeom>
        </p:spPr>
      </p:pic>
      <p:sp>
        <p:nvSpPr>
          <p:cNvPr id="10" name="Text 2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POLAND · AUTUMN 1832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914400" y="1218895"/>
            <a:ext cx="1428750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Poland </a:t>
            </a:r>
            <a:pPr algn="l" indent="0" marL="0">
              <a:buNone/>
            </a:pPr>
            <a:r>
              <a:rPr lang="en-US" sz="72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Falls</a:t>
            </a:r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Again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914400" y="3238805"/>
            <a:ext cx="5029200" cy="1524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10,000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14400" y="4914900"/>
            <a:ext cx="502920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Poles fled Russian oppression — carrying culture westward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43000" y="6381598"/>
            <a:ext cx="4572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Frédéric Chopin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3000" y="6877202"/>
            <a:ext cx="457200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1810 – 1849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43000" y="7239305"/>
            <a:ext cx="4572000" cy="9720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Moved to Paris to make his “fortune” — among the artists and musicians who enriched Western European cultural life.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476695" y="3047695"/>
            <a:ext cx="10896905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AFTERMATH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6476695" y="3504895"/>
            <a:ext cx="1089690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Autumn 1832: Warsaw falls to the Russians. Polish privileges disappear. The revolt is over.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6476695" y="5048402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Artists and musicians </a:t>
            </a:r>
            <a:pPr algn="l" indent="0" marL="0">
              <a:buNone/>
            </a:pPr>
            <a:r>
              <a:rPr lang="en-US" sz="225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enriched Western European cities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20" name="Text 12"/>
          <p:cNvSpPr txBox="1"/>
          <p:nvPr/>
        </p:nvSpPr>
        <p:spPr>
          <a:xfrm>
            <a:off x="6476695" y="6152998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National memory </a:t>
            </a:r>
            <a:pPr algn="l" indent="0" marL="0">
              <a:buNone/>
            </a:pPr>
            <a:r>
              <a:rPr lang="en-US" sz="225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survived in exile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: music, poetry, salon politics.</a:t>
            </a:r>
            <a:endParaRPr lang="en-US" sz="1200" dirty="0"/>
          </a:p>
        </p:txBody>
      </p:sp>
      <p:sp>
        <p:nvSpPr>
          <p:cNvPr id="21" name="Text 13"/>
          <p:cNvSpPr txBox="1"/>
          <p:nvPr/>
        </p:nvSpPr>
        <p:spPr>
          <a:xfrm>
            <a:off x="6476695" y="7258507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Poland would rise again in 1863 — and fail again.</a:t>
            </a:r>
            <a:endParaRPr lang="en-US" sz="1200" dirty="0"/>
          </a:p>
        </p:txBody>
      </p:sp>
      <p:sp>
        <p:nvSpPr>
          <p:cNvPr id="22" name="Text 14"/>
          <p:cNvSpPr txBox="1"/>
          <p:nvPr/>
        </p:nvSpPr>
        <p:spPr>
          <a:xfrm>
            <a:off x="6476695" y="8287207"/>
            <a:ext cx="108969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state on the map was gone; the nation in the mind was not.</a:t>
            </a:r>
            <a:endParaRPr lang="en-US" sz="1200" dirty="0"/>
          </a:p>
        </p:txBody>
      </p:sp>
      <p:sp>
        <p:nvSpPr>
          <p:cNvPr id="23" name="Text 15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08 / 39</a:t>
            </a:r>
            <a:endParaRPr lang="en-US" sz="1200" dirty="0"/>
          </a:p>
        </p:txBody>
      </p:sp>
      <p:sp>
        <p:nvSpPr>
          <p:cNvPr id="24" name="Text 16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602 – 603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90f28e74aac4235acb5685239bd81ef9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3764d562225330dab991e8e661a4074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010205"/>
            <a:ext cx="16459200" cy="1143000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14400" y="4533595"/>
            <a:ext cx="5333695" cy="32762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476695" y="4533595"/>
            <a:ext cx="5333695" cy="32762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2039905" y="4533595"/>
            <a:ext cx="5333695" cy="32762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6bd4afff69267da8d0dca215fbe9900b.png">    </p:cNvPr>
          <p:cNvPicPr>
            <a:picLocks noChangeAspect="1"/>
          </p:cNvPicPr>
          <p:nvPr/>
        </p:nvPicPr>
        <p:blipFill>
          <a:blip r:embed="rId3"/>
          <a:srcRect l="0" r="0" t="-403" b="-403"/>
          <a:stretch/>
        </p:blipFill>
        <p:spPr>
          <a:xfrm>
            <a:off x="914400" y="4533595"/>
            <a:ext cx="5333695" cy="57607"/>
          </a:xfrm>
          <a:prstGeom prst="rect">
            <a:avLst/>
          </a:prstGeom>
        </p:spPr>
      </p:pic>
      <p:pic>
        <p:nvPicPr>
          <p:cNvPr id="9" name="Image 3" descr="gen-dedup-6bd4afff69267da8d0dca215fbe9900b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6476695" y="4533595"/>
            <a:ext cx="5333695" cy="57607"/>
          </a:xfrm>
          <a:prstGeom prst="rect">
            <a:avLst/>
          </a:prstGeom>
        </p:spPr>
      </p:pic>
      <p:pic>
        <p:nvPicPr>
          <p:cNvPr id="10" name="Image 4" descr="gen-dedup-6bd4afff69267da8d0dca215fbe9900b.png">    </p:cNvPr>
          <p:cNvPicPr>
            <a:picLocks noChangeAspect="1"/>
          </p:cNvPicPr>
          <p:nvPr/>
        </p:nvPicPr>
        <p:blipFill>
          <a:blip r:embed="rId5"/>
          <a:srcRect l="0" r="0" t="-403" b="-403"/>
          <a:stretch/>
        </p:blipFill>
        <p:spPr>
          <a:xfrm>
            <a:off x="12039905" y="4533595"/>
            <a:ext cx="5333695" cy="57607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ITALY &amp; SPAIN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14400" y="1218895"/>
            <a:ext cx="1428750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Italy and Spain </a:t>
            </a:r>
            <a:pPr algn="l" indent="0" marL="0">
              <a:buNone/>
            </a:pPr>
            <a:r>
              <a:rPr lang="en-US" sz="7200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Rise Up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43000" y="3238805"/>
            <a:ext cx="1600200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CENTRAL ITALY DECLARES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143000" y="3543300"/>
            <a:ext cx="160020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“United Provinces of Italian States” — several central Italian cities declared independence.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1218895" y="4819802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ITALY · BOLOGNA &amp; MODENA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1218895" y="5219395"/>
            <a:ext cx="4724705" cy="1086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Movements began over the </a:t>
            </a:r>
            <a:pPr algn="l" indent="0" marL="0">
              <a:buNone/>
            </a:pPr>
            <a:r>
              <a:rPr lang="en-US" sz="1950" b="1" dirty="0">
                <a:solidFill>
                  <a:srgbClr val="B855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inefficient, corrupt rule</a:t>
            </a:r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of local princes — not yet about national unification.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6782105" y="4819802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PARMA · LOCKED OUT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6782105" y="5219395"/>
            <a:ext cx="47247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Citizens of Parma </a:t>
            </a:r>
            <a:pPr algn="l" indent="0" marL="0">
              <a:buNone/>
            </a:pPr>
            <a:r>
              <a:rPr lang="en-US" sz="1950" b="1" dirty="0">
                <a:solidFill>
                  <a:srgbClr val="B855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locked the Duchess out of the city</a:t>
            </a:r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— the small humiliations multiplied.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12344400" y="4819802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AND SPAIN?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12344400" y="5219395"/>
            <a:ext cx="4724705" cy="1086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Massacre of the garrison at Madrid would set off a deeper quarrel — liberal resistance against the restored Bourbon order.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914400" y="8229600"/>
            <a:ext cx="164592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Local grievances and the wider idea of the nation were already beginning to fuse — soon, a young Genoese lawyer would give that idea a name and a method.</a:t>
            </a:r>
            <a:endParaRPr lang="en-US" sz="1200" dirty="0"/>
          </a:p>
        </p:txBody>
      </p:sp>
      <p:sp>
        <p:nvSpPr>
          <p:cNvPr id="22" name="Text 15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09 / 39</a:t>
            </a:r>
            <a:endParaRPr lang="en-US" sz="1200" dirty="0"/>
          </a:p>
        </p:txBody>
      </p:sp>
      <p:sp>
        <p:nvSpPr>
          <p:cNvPr id="23" name="Text 16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603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2bb3303f1172e9462b5448bcc9ec63e1.png">    </p:cNvPr>
          <p:cNvPicPr>
            <a:picLocks noChangeAspect="1"/>
          </p:cNvPicPr>
          <p:nvPr/>
        </p:nvPicPr>
        <p:blipFill>
          <a:blip r:embed="rId1"/>
          <a:srcRect l="-2089" r="-2089" t="0" b="0"/>
          <a:stretch/>
        </p:blipFill>
        <p:spPr>
          <a:xfrm>
            <a:off x="7239305" y="3238805"/>
            <a:ext cx="3810305" cy="914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676595"/>
            <a:ext cx="5333695" cy="11814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476695" y="5676595"/>
            <a:ext cx="5333695" cy="11814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2039905" y="5676595"/>
            <a:ext cx="5333695" cy="11814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14400" y="7048195"/>
            <a:ext cx="16459200" cy="190469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914400" y="761695"/>
            <a:ext cx="2857500" cy="8293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THE LIBERAL REVOLUTIONARY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1314907"/>
            <a:ext cx="16459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Giuseppe </a:t>
            </a:r>
            <a:pPr algn="ctr" indent="0" marL="0">
              <a:buNone/>
            </a:pPr>
            <a:r>
              <a:rPr lang="en-US" sz="7200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Mazzini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2533802"/>
            <a:ext cx="16459200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150" i="1" dirty="0">
                <a:solidFill>
                  <a:srgbClr val="7A6A52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1805 — 1872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524305" y="3657600"/>
            <a:ext cx="15240305" cy="12198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trained lawyer. An energetic revolutionary. The man who wanted to bring </a:t>
            </a:r>
            <a:pPr algn="ctr" indent="0" marL="0">
              <a:buNone/>
            </a:pPr>
            <a:r>
              <a:rPr lang="en-US" sz="345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peace to Europe</a:t>
            </a:r>
            <a:pPr algn="ctr" indent="0" marL="0">
              <a:buNone/>
            </a:pPr>
            <a:r>
              <a:rPr lang="en-US" sz="34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by liberating all people.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43000" y="5829300"/>
            <a:ext cx="4953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Lawyer of Genoa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43000" y="6286500"/>
            <a:ext cx="49533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born into the bourgeoisie of an occupied peninsula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6705295" y="5829300"/>
            <a:ext cx="4953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Propagandist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6705295" y="6286500"/>
            <a:ext cx="49533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voice of </a:t>
            </a:r>
            <a:pPr algn="l" indent="0" marL="0">
              <a:buNone/>
            </a:pPr>
            <a:r>
              <a:rPr lang="en-US" sz="16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Young Italy</a:t>
            </a:r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writing across Europe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2268505" y="5829300"/>
            <a:ext cx="4953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Visionary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12268505" y="6286500"/>
            <a:ext cx="49533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federation of </a:t>
            </a:r>
            <a:pPr algn="l" indent="0" marL="0">
              <a:buNone/>
            </a:pPr>
            <a:r>
              <a:rPr lang="en-US" sz="16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European democratic republics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1143000" y="7353605"/>
            <a:ext cx="1600200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HIS DREAM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143000" y="7677302"/>
            <a:ext cx="160020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federation of European democratic republics — free peoples, voluntary unions, no dynasties.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10 / 39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603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90f28e74aac4235acb5685239bd81ef9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3764d562225330dab991e8e661a4074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381098"/>
            <a:ext cx="1143000" cy="19202"/>
          </a:xfrm>
          <a:prstGeom prst="rect">
            <a:avLst/>
          </a:prstGeom>
        </p:spPr>
      </p:pic>
      <p:pic>
        <p:nvPicPr>
          <p:cNvPr id="4" name="Image 2" descr="gen-dedup-c571180bbffe459e6e3aee9bdd1edd2c.png">    </p:cNvPr>
          <p:cNvPicPr>
            <a:picLocks noChangeAspect="1"/>
          </p:cNvPicPr>
          <p:nvPr/>
        </p:nvPicPr>
        <p:blipFill>
          <a:blip r:embed="rId3"/>
          <a:srcRect l="-2083" r="-2083" t="0" b="0"/>
          <a:stretch/>
        </p:blipFill>
        <p:spPr>
          <a:xfrm>
            <a:off x="914400" y="4533595"/>
            <a:ext cx="7239305" cy="9144"/>
          </a:xfrm>
          <a:prstGeom prst="rect">
            <a:avLst/>
          </a:prstGeom>
        </p:spPr>
      </p:pic>
      <p:pic>
        <p:nvPicPr>
          <p:cNvPr id="5" name="Image 3" descr="gen-dedup-c571180bbffe459e6e3aee9bdd1edd2c.png">    </p:cNvPr>
          <p:cNvPicPr>
            <a:picLocks noChangeAspect="1"/>
          </p:cNvPicPr>
          <p:nvPr/>
        </p:nvPicPr>
        <p:blipFill>
          <a:blip r:embed="rId4"/>
          <a:srcRect l="-2083" r="-2083" t="0" b="0"/>
          <a:stretch/>
        </p:blipFill>
        <p:spPr>
          <a:xfrm>
            <a:off x="914400" y="5676595"/>
            <a:ext cx="7239305" cy="9144"/>
          </a:xfrm>
          <a:prstGeom prst="rect">
            <a:avLst/>
          </a:prstGeom>
        </p:spPr>
      </p:pic>
      <p:pic>
        <p:nvPicPr>
          <p:cNvPr id="6" name="Image 4" descr="gen-dedup-c571180bbffe459e6e3aee9bdd1edd2c.png">    </p:cNvPr>
          <p:cNvPicPr>
            <a:picLocks noChangeAspect="1"/>
          </p:cNvPicPr>
          <p:nvPr/>
        </p:nvPicPr>
        <p:blipFill>
          <a:blip r:embed="rId5"/>
          <a:srcRect l="-2083" r="-2083" t="0" b="0"/>
          <a:stretch/>
        </p:blipFill>
        <p:spPr>
          <a:xfrm>
            <a:off x="914400" y="6819595"/>
            <a:ext cx="7239305" cy="9144"/>
          </a:xfrm>
          <a:prstGeom prst="rect">
            <a:avLst/>
          </a:prstGeom>
        </p:spPr>
      </p:pic>
      <p:sp>
        <p:nvSpPr>
          <p:cNvPr id="7" name="Shape 0"/>
          <p:cNvSpPr/>
          <p:nvPr/>
        </p:nvSpPr>
        <p:spPr>
          <a:xfrm>
            <a:off x="8534095" y="761695"/>
            <a:ext cx="8915400" cy="8762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5" descr="gen-dedup-6202e36b95bf2a468eb9d3b99ccec963.jpg">    </p:cNvPr>
          <p:cNvPicPr>
            <a:picLocks noChangeAspect="1"/>
          </p:cNvPicPr>
          <p:nvPr/>
        </p:nvPicPr>
        <p:blipFill>
          <a:blip r:embed="rId6"/>
          <a:srcRect l="-24810" r="-24810" t="0" b="0"/>
          <a:stretch/>
        </p:blipFill>
        <p:spPr>
          <a:xfrm>
            <a:off x="8762695" y="990295"/>
            <a:ext cx="8458200" cy="7239305"/>
          </a:xfrm>
          <a:prstGeom prst="rect">
            <a:avLst/>
          </a:prstGeom>
        </p:spPr>
      </p:pic>
      <p:sp>
        <p:nvSpPr>
          <p:cNvPr id="9" name="Text 1"/>
          <p:cNvSpPr txBox="1"/>
          <p:nvPr/>
        </p:nvSpPr>
        <p:spPr>
          <a:xfrm>
            <a:off x="914400" y="705002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THE STRONGEST STATE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14400" y="1123798"/>
            <a:ext cx="1047811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Piedmont-</a:t>
            </a:r>
            <a:pPr algn="l" indent="0" marL="0">
              <a:buNone/>
            </a:pPr>
            <a:r>
              <a:rPr lang="en-US" sz="7200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Sardinia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914400" y="2857500"/>
            <a:ext cx="7239305" cy="1200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strongest Italian state of 1815 — the only one with the army, the bureaucracy and the will to challenge </a:t>
            </a:r>
            <a:pPr algn="l" indent="0" marL="0">
              <a:buNone/>
            </a:pPr>
            <a:r>
              <a:rPr lang="en-US" sz="2100" b="1" dirty="0">
                <a:solidFill>
                  <a:srgbClr val="B855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Austrian domination</a:t>
            </a:r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of the peninsula.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914400" y="4705502"/>
            <a:ext cx="7239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Strongest state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but Austria dominates the peninsula.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14400" y="5848502"/>
            <a:ext cx="7239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Unification remains a </a:t>
            </a:r>
            <a:pPr algn="l" indent="0" marL="0">
              <a:buNone/>
            </a:pPr>
            <a:r>
              <a:rPr lang="en-US" sz="225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dream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of middle-class intellectuals.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14400" y="6972300"/>
            <a:ext cx="7239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laboratory where </a:t>
            </a:r>
            <a:pPr algn="l" indent="0" marL="0">
              <a:buNone/>
            </a:pPr>
            <a:r>
              <a:rPr lang="en-US" sz="225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statecraft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later overtakes </a:t>
            </a:r>
            <a:pPr algn="l" indent="0" marL="0">
              <a:buNone/>
            </a:pPr>
            <a:r>
              <a:rPr lang="en-US" sz="225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poetry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8762695" y="8534095"/>
            <a:ext cx="8458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Italy in 1815 — Sardinia, Lombardy-Venetia, Parma, Modena, Tuscany, the Papal States, and the Two Sicilies.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11 / 39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603 – 604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6b5c6d3c48c3db44313f2985bf5ed991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dcf0b6eeb109ecfdc7f2931455a6cd42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572000"/>
            <a:ext cx="3619195" cy="8385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14400" y="5562295"/>
            <a:ext cx="3619195" cy="8385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914400" y="6553505"/>
            <a:ext cx="3619195" cy="8385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333695" y="4114800"/>
            <a:ext cx="12039905" cy="4572000"/>
          </a:xfrm>
          <a:prstGeom prst="rect">
            <a:avLst/>
          </a:prstGeom>
          <a:solidFill>
            <a:srgbClr val="1F3A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c0a671523d5d8dd4e718100c562cf066.png">    </p:cNvPr>
          <p:cNvPicPr>
            <a:picLocks noChangeAspect="1"/>
          </p:cNvPicPr>
          <p:nvPr/>
        </p:nvPicPr>
        <p:blipFill>
          <a:blip r:embed="rId3"/>
          <a:srcRect l="-382" r="-382" t="0" b="0"/>
          <a:stretch/>
        </p:blipFill>
        <p:spPr>
          <a:xfrm>
            <a:off x="914400" y="4572000"/>
            <a:ext cx="57607" cy="838505"/>
          </a:xfrm>
          <a:prstGeom prst="rect">
            <a:avLst/>
          </a:prstGeom>
        </p:spPr>
      </p:pic>
      <p:pic>
        <p:nvPicPr>
          <p:cNvPr id="9" name="Image 3" descr="gen-dedup-c0a671523d5d8dd4e718100c562cf066.png">    </p:cNvPr>
          <p:cNvPicPr>
            <a:picLocks noChangeAspect="1"/>
          </p:cNvPicPr>
          <p:nvPr/>
        </p:nvPicPr>
        <p:blipFill>
          <a:blip r:embed="rId4"/>
          <a:srcRect l="-382" r="-382" t="0" b="0"/>
          <a:stretch/>
        </p:blipFill>
        <p:spPr>
          <a:xfrm>
            <a:off x="914400" y="5562295"/>
            <a:ext cx="57607" cy="838505"/>
          </a:xfrm>
          <a:prstGeom prst="rect">
            <a:avLst/>
          </a:prstGeom>
        </p:spPr>
      </p:pic>
      <p:pic>
        <p:nvPicPr>
          <p:cNvPr id="10" name="Image 4" descr="gen-dedup-c0a671523d5d8dd4e718100c562cf066.png">    </p:cNvPr>
          <p:cNvPicPr>
            <a:picLocks noChangeAspect="1"/>
          </p:cNvPicPr>
          <p:nvPr/>
        </p:nvPicPr>
        <p:blipFill>
          <a:blip r:embed="rId5"/>
          <a:srcRect l="-382" r="-382" t="0" b="0"/>
          <a:stretch/>
        </p:blipFill>
        <p:spPr>
          <a:xfrm>
            <a:off x="914400" y="6553505"/>
            <a:ext cx="57607" cy="838505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A5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GERMANY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14400" y="1218895"/>
            <a:ext cx="161931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German Nationalism: </a:t>
            </a:r>
            <a:pPr algn="l" indent="0" marL="0">
              <a:buNone/>
            </a:pPr>
            <a:r>
              <a:rPr lang="en-US" sz="6600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Weak Liberals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914400" y="2971800"/>
            <a:ext cx="164592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German liberals had a hard job in the German states. Then in 1830 things began to change.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914400" y="4114800"/>
            <a:ext cx="2286000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A5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THREE HANDCUFFS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1143000" y="4743907"/>
            <a:ext cx="32388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Const. weak or gone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1143000" y="5067605"/>
            <a:ext cx="32388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almost nowhere guaranteed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1143000" y="5734202"/>
            <a:ext cx="32388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Franchise limited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1143000" y="6057900"/>
            <a:ext cx="32388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voters were a thin slice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1143000" y="6724498"/>
            <a:ext cx="32388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Assemblies toothless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1143000" y="7048195"/>
            <a:ext cx="32388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consulted at royal pleasure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5790895" y="4438498"/>
            <a:ext cx="11239805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1830 – THEN THINGS BEGAN TO CHANGE</a:t>
            </a:r>
            <a:endParaRPr lang="en-US" sz="1200" dirty="0"/>
          </a:p>
        </p:txBody>
      </p:sp>
      <p:sp>
        <p:nvSpPr>
          <p:cNvPr id="22" name="Text 15"/>
          <p:cNvSpPr txBox="1"/>
          <p:nvPr/>
        </p:nvSpPr>
        <p:spPr>
          <a:xfrm>
            <a:off x="5790895" y="4876495"/>
            <a:ext cx="11239805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 </a:t>
            </a:r>
            <a:pPr algn="l" indent="0" marL="0">
              <a:buNone/>
            </a:pPr>
            <a:r>
              <a:rPr lang="en-US" sz="2400" b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1831</a:t>
            </a:r>
            <a:pPr algn="l" indent="0" marL="0">
              <a:buNone/>
            </a:pPr>
            <a:r>
              <a:rPr lang="en-US" sz="2400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German university students, hearing of events in Poland, began to imagine a politics of their own.</a:t>
            </a:r>
            <a:endParaRPr lang="en-US" sz="1200" dirty="0"/>
          </a:p>
        </p:txBody>
      </p:sp>
      <p:sp>
        <p:nvSpPr>
          <p:cNvPr id="23" name="Text 16"/>
          <p:cNvSpPr txBox="1"/>
          <p:nvPr/>
        </p:nvSpPr>
        <p:spPr>
          <a:xfrm>
            <a:off x="5790895" y="6629400"/>
            <a:ext cx="112398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French July Revolution, Polish revolt, Belgian independence — a continental wind behind a hundred small publications, reading rooms, and burschenschaften.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914400" y="8876995"/>
            <a:ext cx="16459200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Yet unification was still a generation away. The German liberals would have to learn a longer game.</a:t>
            </a:r>
            <a:endParaRPr lang="en-US" sz="1200" dirty="0"/>
          </a:p>
        </p:txBody>
      </p:sp>
      <p:sp>
        <p:nvSpPr>
          <p:cNvPr id="25" name="Text 18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12 / 39</a:t>
            </a:r>
            <a:endParaRPr lang="en-US" sz="1200" dirty="0"/>
          </a:p>
        </p:txBody>
      </p:sp>
      <p:sp>
        <p:nvSpPr>
          <p:cNvPr id="26" name="Text 19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603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d5f500d2342cab63e9146fcbffbbe37.png">    </p:cNvPr>
          <p:cNvPicPr>
            <a:picLocks noChangeAspect="1"/>
          </p:cNvPicPr>
          <p:nvPr/>
        </p:nvPicPr>
        <p:blipFill>
          <a:blip r:embed="rId1"/>
          <a:srcRect l="0" r="0" t="-57" b="-57"/>
          <a:stretch/>
        </p:blipFill>
        <p:spPr>
          <a:xfrm>
            <a:off x="0" y="0"/>
            <a:ext cx="18288000" cy="133502"/>
          </a:xfrm>
          <a:prstGeom prst="rect">
            <a:avLst/>
          </a:prstGeom>
        </p:spPr>
      </p:pic>
      <p:pic>
        <p:nvPicPr>
          <p:cNvPr id="3" name="Image 1" descr="gen-dedup-dcf0b6eeb109ecfdc7f2931455a6cd42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933395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5962802"/>
            <a:ext cx="10287000" cy="2667305"/>
          </a:xfrm>
          <a:prstGeom prst="rect">
            <a:avLst/>
          </a:prstGeom>
          <a:solidFill>
            <a:srgbClr val="1F3A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11582705" y="3353105"/>
            <a:ext cx="5790895" cy="5277002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2" descr="gen-dedup-43329daa410a3982c4cf57562e5c22dd.png">    </p:cNvPr>
          <p:cNvPicPr>
            <a:picLocks noChangeAspect="1"/>
          </p:cNvPicPr>
          <p:nvPr/>
        </p:nvPicPr>
        <p:blipFill>
          <a:blip r:embed="rId3"/>
          <a:srcRect l="0" r="0" t="-403" b="-403"/>
          <a:stretch/>
        </p:blipFill>
        <p:spPr>
          <a:xfrm>
            <a:off x="11582705" y="3353105"/>
            <a:ext cx="5790895" cy="57607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914400" y="857707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A5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THE VORMÄRZ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914400" y="1314907"/>
            <a:ext cx="16459200" cy="838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7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Young Germans, </a:t>
            </a:r>
            <a:pPr algn="l" indent="0" marL="0">
              <a:buNone/>
            </a:pPr>
            <a:r>
              <a:rPr lang="en-US" sz="5700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Hegel</a:t>
            </a:r>
            <a:pPr algn="l" indent="0" marL="0">
              <a:buNone/>
            </a:pPr>
            <a:r>
              <a:rPr lang="en-US" sz="57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&amp; the </a:t>
            </a:r>
            <a:pPr algn="l" indent="0" marL="0">
              <a:buNone/>
            </a:pPr>
            <a:r>
              <a:rPr lang="en-US" sz="5700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Zollverein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14400" y="3353105"/>
            <a:ext cx="10287000" cy="1200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Liberalism slowly gained momentum with </a:t>
            </a:r>
            <a:pPr algn="l" indent="0" marL="0">
              <a:buNone/>
            </a:pPr>
            <a:r>
              <a:rPr lang="en-US" sz="2100" b="1" dirty="0">
                <a:solidFill>
                  <a:srgbClr val="1F3A5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professors, students, and lawyers</a:t>
            </a:r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in the “Before March” period. The 1830 French Revolution was an influence. As German liberalism became linked to the pursuit of </a:t>
            </a:r>
            <a:pPr algn="l" indent="0" marL="0">
              <a:buNone/>
            </a:pPr>
            <a:r>
              <a:rPr lang="en-US" sz="2100" b="1" i="1" dirty="0">
                <a:solidFill>
                  <a:srgbClr val="1F3A5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German unification</a:t>
            </a:r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one philosopher would put it explicitly.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1218895" y="6248095"/>
            <a:ext cx="9753905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Georg Wilhelm Friedrich Hegel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1218895" y="6782105"/>
            <a:ext cx="97539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1770 – 1831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218895" y="7162495"/>
            <a:ext cx="975390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state as the march of </a:t>
            </a:r>
            <a:pPr algn="l" indent="0" marL="0">
              <a:buNone/>
            </a:pPr>
            <a:r>
              <a:rPr lang="en-US" sz="1800" b="1" dirty="0">
                <a:solidFill>
                  <a:srgbClr val="E8C89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Spirit</a:t>
            </a:r>
            <a:pPr algn="l" indent="0" marL="0">
              <a:buNone/>
            </a:pPr>
            <a:r>
              <a:rPr lang="en-US" sz="180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through history — philosophy gave the German liberal-national cause its most ambitious vocabulary.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11887200" y="3619195"/>
            <a:ext cx="52578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A5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CUSTOMS UNION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11887200" y="3981298"/>
            <a:ext cx="5257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5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Zollverein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11887200" y="4686300"/>
            <a:ext cx="52578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A5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CREATED 1834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11887200" y="5143500"/>
            <a:ext cx="5257800" cy="9720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Free trade among the German states — a customs union that quietly assembled an </a:t>
            </a:r>
            <a:pPr algn="l" indent="0" marL="0">
              <a:buNone/>
            </a:pPr>
            <a:r>
              <a:rPr lang="en-US" sz="1800" b="1" dirty="0">
                <a:solidFill>
                  <a:srgbClr val="1F3A5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economic nation</a:t>
            </a:r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before the political one ever came.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914400" y="8876995"/>
            <a:ext cx="10287000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Liberalism and nationalism were, briefly, the same thing in Germany.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13 / 39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604 – 605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6b5c6d3c48c3db44313f2985bf5ed991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dcf0b6eeb109ecfdc7f2931455a6cd42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552798"/>
            <a:ext cx="5333695" cy="1904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4552798"/>
            <a:ext cx="5333695" cy="1904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39905" y="4552798"/>
            <a:ext cx="5333695" cy="1904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914400" y="6819595"/>
            <a:ext cx="16459200" cy="224759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f829c715223a5b4ad6f47eabf6caf80f.png">    </p:cNvPr>
          <p:cNvPicPr>
            <a:picLocks noChangeAspect="1"/>
          </p:cNvPicPr>
          <p:nvPr/>
        </p:nvPicPr>
        <p:blipFill>
          <a:blip r:embed="rId3"/>
          <a:srcRect l="0" r="0" t="-403" b="-403"/>
          <a:stretch/>
        </p:blipFill>
        <p:spPr>
          <a:xfrm>
            <a:off x="914400" y="4552798"/>
            <a:ext cx="5333695" cy="57607"/>
          </a:xfrm>
          <a:prstGeom prst="rect">
            <a:avLst/>
          </a:prstGeom>
        </p:spPr>
      </p:pic>
      <p:pic>
        <p:nvPicPr>
          <p:cNvPr id="9" name="Image 3" descr="gen-dedup-6bd4afff69267da8d0dca215fbe9900b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6476695" y="4552798"/>
            <a:ext cx="5333695" cy="57607"/>
          </a:xfrm>
          <a:prstGeom prst="rect">
            <a:avLst/>
          </a:prstGeom>
        </p:spPr>
      </p:pic>
      <p:pic>
        <p:nvPicPr>
          <p:cNvPr id="10" name="Image 4" descr="gen-dedup-2d19dd38c2653e6ae30af0a53151f8fe.png">    </p:cNvPr>
          <p:cNvPicPr>
            <a:picLocks noChangeAspect="1"/>
          </p:cNvPicPr>
          <p:nvPr/>
        </p:nvPicPr>
        <p:blipFill>
          <a:blip r:embed="rId5"/>
          <a:srcRect l="0" r="0" t="-403" b="-403"/>
          <a:stretch/>
        </p:blipFill>
        <p:spPr>
          <a:xfrm>
            <a:off x="12039905" y="4552798"/>
            <a:ext cx="5333695" cy="57607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A5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SUMMARY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14400" y="1218895"/>
            <a:ext cx="1645920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Nationalism </a:t>
            </a:r>
            <a:pPr algn="l" indent="0" marL="0">
              <a:buNone/>
            </a:pPr>
            <a:r>
              <a:rPr lang="en-US" sz="7200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1820 – 1850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524305" y="3010205"/>
            <a:ext cx="15240305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Liberals and nationalists challenged the conservative post-Napoleonic settlement — and gained ground.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218895" y="4819802"/>
            <a:ext cx="4724705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German states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1218895" y="5219395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Professors, students, lawyers. Zollverein 1834. Unification a generation away.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782105" y="4819802"/>
            <a:ext cx="4724705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Northern Italy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6782105" y="5219395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Mazzini, Young Italy, secret societies, the peninsula dreaming of itself.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12344400" y="4819802"/>
            <a:ext cx="4724705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Habsburg domains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12344400" y="5219395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Czechs, Serbs, and others began to imagine their own national questions.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1218895" y="7162495"/>
            <a:ext cx="158502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KEY SHIFT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1218895" y="7524598"/>
            <a:ext cx="15850210" cy="952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 the first half of the 19th century, nationalism was identified with the </a:t>
            </a:r>
            <a:pPr algn="l" indent="0" marL="0">
              <a:buNone/>
            </a:pPr>
            <a:r>
              <a:rPr lang="en-US" sz="27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political left</a:t>
            </a:r>
            <a:pPr algn="l" indent="0" marL="0">
              <a:buNone/>
            </a:pPr>
            <a:r>
              <a:rPr lang="en-US" sz="27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— liberals and nationalists were often the </a:t>
            </a:r>
            <a:pPr algn="l" indent="0" marL="0">
              <a:buNone/>
            </a:pPr>
            <a:r>
              <a:rPr lang="en-US" sz="27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same people</a:t>
            </a:r>
            <a:pPr algn="l" indent="0" marL="0">
              <a:buNone/>
            </a:pPr>
            <a:r>
              <a:rPr lang="en-US" sz="27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22" name="Text 15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14 / 39</a:t>
            </a:r>
            <a:endParaRPr lang="en-US" sz="1200" dirty="0"/>
          </a:p>
        </p:txBody>
      </p:sp>
      <p:sp>
        <p:nvSpPr>
          <p:cNvPr id="23" name="Text 16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646 – 647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3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b4bdd5107723b17eb0cf81236066275.png">    </p:cNvPr>
          <p:cNvPicPr>
            <a:picLocks noChangeAspect="1"/>
          </p:cNvPicPr>
          <p:nvPr/>
        </p:nvPicPr>
        <p:blipFill>
          <a:blip r:embed="rId1"/>
          <a:srcRect l="0" r="0" t="-57" b="-57"/>
          <a:stretch/>
        </p:blipFill>
        <p:spPr>
          <a:xfrm>
            <a:off x="0" y="0"/>
            <a:ext cx="18288000" cy="133502"/>
          </a:xfrm>
          <a:prstGeom prst="rect">
            <a:avLst/>
          </a:prstGeom>
        </p:spPr>
      </p:pic>
      <p:pic>
        <p:nvPicPr>
          <p:cNvPr id="3" name="Image 1" descr="gen-dedup-405defe9fb0aa75f0198255ec5cfa8f3.png">    </p:cNvPr>
          <p:cNvPicPr>
            <a:picLocks noChangeAspect="1"/>
          </p:cNvPicPr>
          <p:nvPr/>
        </p:nvPicPr>
        <p:blipFill>
          <a:blip r:embed="rId2"/>
          <a:srcRect l="0" r="0" t="-408" b="-408"/>
          <a:stretch/>
        </p:blipFill>
        <p:spPr>
          <a:xfrm>
            <a:off x="914400" y="2667305"/>
            <a:ext cx="1904695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5524805"/>
            <a:ext cx="5333695" cy="2667305"/>
          </a:xfrm>
          <a:prstGeom prst="rect">
            <a:avLst/>
          </a:prstGeom>
          <a:solidFill>
            <a:srgbClr val="231A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5524805"/>
            <a:ext cx="5333695" cy="2667305"/>
          </a:xfrm>
          <a:prstGeom prst="rect">
            <a:avLst/>
          </a:prstGeom>
          <a:solidFill>
            <a:srgbClr val="231A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39905" y="5524805"/>
            <a:ext cx="5333695" cy="2667305"/>
          </a:xfrm>
          <a:prstGeom prst="rect">
            <a:avLst/>
          </a:prstGeom>
          <a:solidFill>
            <a:srgbClr val="9C2A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2" descr="gen-dedup-ac9673bd8e39c7a057a56aca8a0d62ea.png">    </p:cNvPr>
          <p:cNvPicPr>
            <a:picLocks noChangeAspect="1"/>
          </p:cNvPicPr>
          <p:nvPr/>
        </p:nvPicPr>
        <p:blipFill>
          <a:blip r:embed="rId3"/>
          <a:srcRect l="0" r="0" t="-403" b="-403"/>
          <a:stretch/>
        </p:blipFill>
        <p:spPr>
          <a:xfrm>
            <a:off x="914400" y="5524805"/>
            <a:ext cx="5333695" cy="38405"/>
          </a:xfrm>
          <a:prstGeom prst="rect">
            <a:avLst/>
          </a:prstGeom>
        </p:spPr>
      </p:pic>
      <p:pic>
        <p:nvPicPr>
          <p:cNvPr id="8" name="Image 3" descr="gen-dedup-ac9673bd8e39c7a057a56aca8a0d62ea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6476695" y="5524805"/>
            <a:ext cx="5333695" cy="38405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914400" y="857707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THE TURNING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914400" y="1314907"/>
            <a:ext cx="1619311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</a:t>
            </a:r>
            <a:pPr algn="l" indent="0" marL="0">
              <a:buNone/>
            </a:pPr>
            <a:r>
              <a:rPr lang="en-US" sz="7200" i="1" dirty="0">
                <a:solidFill>
                  <a:srgbClr val="C8A26B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Rightward</a:t>
            </a:r>
            <a:pPr algn="l" indent="0" marL="0">
              <a:buNone/>
            </a:pPr>
            <a:r>
              <a:rPr lang="en-US" sz="72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Turn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914400" y="3124505"/>
            <a:ext cx="16459200" cy="1105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By the end of the century, nationalists were convinced their people were </a:t>
            </a:r>
            <a:pPr algn="l" indent="0" marL="0">
              <a:buNone/>
            </a:pPr>
            <a:r>
              <a:rPr lang="en-US" sz="30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superior</a:t>
            </a:r>
            <a:pPr algn="l" indent="0" marL="0">
              <a:buNone/>
            </a:pPr>
            <a:r>
              <a:rPr lang="en-US" sz="30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to any other. Ideology now championed by the </a:t>
            </a:r>
            <a:pPr algn="l" indent="0" marL="0">
              <a:buNone/>
            </a:pPr>
            <a:r>
              <a:rPr lang="en-US" sz="300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right wing</a:t>
            </a:r>
            <a:pPr algn="l" indent="0" marL="0">
              <a:buNone/>
            </a:pPr>
            <a:r>
              <a:rPr lang="en-US" sz="30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18895" y="579089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RIGHT WING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1218895" y="6152998"/>
            <a:ext cx="47247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new political family for an old word — </a:t>
            </a:r>
            <a:pPr algn="l" indent="0" marL="0">
              <a:buNone/>
            </a:pPr>
            <a:r>
              <a:rPr lang="en-US" sz="2100" b="1" i="1" dirty="0">
                <a:solidFill>
                  <a:srgbClr val="C8A26B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state, army, church, exclusion</a:t>
            </a:r>
            <a:pPr algn="l" indent="0" marL="0">
              <a:buNone/>
            </a:pPr>
            <a:r>
              <a:rPr lang="en-US" sz="21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782105" y="579089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SUPERIORITY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6782105" y="6152998"/>
            <a:ext cx="47247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nation as a chosen people — and chosen people </a:t>
            </a:r>
            <a:pPr algn="l" indent="0" marL="0">
              <a:buNone/>
            </a:pPr>
            <a:r>
              <a:rPr lang="en-US" sz="2100" b="1" i="1" dirty="0">
                <a:solidFill>
                  <a:srgbClr val="C8A26B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deserve an empire</a:t>
            </a:r>
            <a:pPr algn="l" indent="0" marL="0">
              <a:buNone/>
            </a:pPr>
            <a:r>
              <a:rPr lang="en-US" sz="21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2344400" y="579089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ANTI-SEMITISM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12344400" y="6152998"/>
            <a:ext cx="47247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Fed off aggressive nationalism — an old prejudice given a modern, political vocabulary.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914400" y="8553298"/>
            <a:ext cx="164592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same word, “nation,” now answered to different masters.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15 / 39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646 – 647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a4f42023f05a5cff5549251dc17bfcd7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6675a49c6d980a61ff2194635545b4c2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3010205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504895"/>
            <a:ext cx="4953305" cy="3200400"/>
          </a:xfrm>
          <a:prstGeom prst="rect">
            <a:avLst/>
          </a:prstGeom>
          <a:solidFill>
            <a:srgbClr val="7A2A1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2" descr="gen-dedup-005050e6be4c175d7d36887fdf15cedc.png">    </p:cNvPr>
          <p:cNvPicPr>
            <a:picLocks noChangeAspect="1"/>
          </p:cNvPicPr>
          <p:nvPr/>
        </p:nvPicPr>
        <p:blipFill>
          <a:blip r:embed="rId3"/>
          <a:srcRect l="-2083" r="-2083" t="0" b="0"/>
          <a:stretch/>
        </p:blipFill>
        <p:spPr>
          <a:xfrm>
            <a:off x="6476695" y="5296205"/>
            <a:ext cx="10896905" cy="9144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914400" y="7125005"/>
            <a:ext cx="4953305" cy="190469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2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7A2A1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EMPIRE &amp; RIVALRY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914400" y="1218895"/>
            <a:ext cx="164592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Nationalism Merges </a:t>
            </a:r>
            <a:pPr algn="l" indent="0" marL="0">
              <a:buNone/>
            </a:pPr>
            <a:r>
              <a:rPr lang="en-US" sz="54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with</a:t>
            </a:r>
            <a:pPr algn="l" indent="0" marL="0">
              <a:buNone/>
            </a:pPr>
            <a:r>
              <a:rPr lang="en-US" sz="5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Imperialism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14400" y="3733495"/>
            <a:ext cx="4953305" cy="2095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¾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914400" y="5886907"/>
            <a:ext cx="49533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of the world, divided among the powers by 1914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6476695" y="3504895"/>
            <a:ext cx="10896905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A2A1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ENTITLED TO DOMINATE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6476695" y="3981298"/>
            <a:ext cx="10896905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Right-wing nationalists were entitled to dominate </a:t>
            </a:r>
            <a:pPr algn="l" indent="0" marL="0">
              <a:buNone/>
            </a:pPr>
            <a:r>
              <a:rPr lang="en-US" sz="2250" b="1" i="1" dirty="0">
                <a:solidFill>
                  <a:srgbClr val="7A2A1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“inferior” peoples</a:t>
            </a:r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through the expansion of empire.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6476695" y="5447995"/>
            <a:ext cx="10896905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A2A1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LINE FROM HERE TO 1914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6476695" y="5848502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“New Imperialism” begins in the </a:t>
            </a:r>
            <a:pPr algn="l" indent="0" marL="0">
              <a:buNone/>
            </a:pPr>
            <a:r>
              <a:rPr lang="en-US" sz="2250" b="1" dirty="0">
                <a:solidFill>
                  <a:srgbClr val="7A2A1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1880s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6476695" y="6381598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Europe splits in two: </a:t>
            </a:r>
            <a:pPr algn="l" indent="0" marL="0">
              <a:buNone/>
            </a:pPr>
            <a:r>
              <a:rPr lang="en-US" sz="2250" b="1" i="1" dirty="0">
                <a:solidFill>
                  <a:srgbClr val="7A2A1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Germany + Austria-Hungary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vs 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Britain, France, Russia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6476695" y="6972300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Fueled by the </a:t>
            </a:r>
            <a:pPr algn="l" indent="0" marL="0">
              <a:buNone/>
            </a:pPr>
            <a:r>
              <a:rPr lang="en-US" sz="2250" b="1" i="1" dirty="0">
                <a:solidFill>
                  <a:srgbClr val="7A2A1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Russo-Austrian rivalry</a:t>
            </a:r>
            <a:pPr algn="l" indent="0" marL="0">
              <a:buNone/>
            </a:pPr>
            <a:r>
              <a:rPr lang="en-US" sz="225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over nationalism in the Balkans.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1218895" y="7391095"/>
            <a:ext cx="43434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WORLD DIVIDED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1218895" y="7733995"/>
            <a:ext cx="4343400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Nationalism no longer talked of constitutions. It talked of </a:t>
            </a:r>
            <a:pPr algn="l" indent="0" marL="0">
              <a:buNone/>
            </a:pPr>
            <a:r>
              <a:rPr lang="en-US" sz="165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spheres of influence</a:t>
            </a:r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16 / 39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646 – 647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0e5493394f37f9b658e56ab703e953a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c9b6a77fe8b3d7451fcb794f022576f2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457700"/>
            <a:ext cx="5333695" cy="26673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667805" y="4457700"/>
            <a:ext cx="5333695" cy="26673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420295" y="4457700"/>
            <a:ext cx="4953305" cy="2667305"/>
          </a:xfrm>
          <a:prstGeom prst="rect">
            <a:avLst/>
          </a:prstGeom>
          <a:solidFill>
            <a:srgbClr val="B889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THE HABSBURG PROBLEM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914400" y="1218895"/>
            <a:ext cx="1619311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Dual Monarchy: </a:t>
            </a:r>
            <a:pPr algn="l" indent="0" marL="0">
              <a:buNone/>
            </a:pPr>
            <a:r>
              <a:rPr lang="en-US" sz="7200" i="1" dirty="0">
                <a:solidFill>
                  <a:srgbClr val="B8893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Why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914400" y="3010205"/>
            <a:ext cx="16459200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Habsburg empire kept losing in battle — </a:t>
            </a:r>
            <a:pPr algn="l" indent="0" marL="0">
              <a:buNone/>
            </a:pPr>
            <a:r>
              <a:rPr lang="en-US" sz="2250" b="1" dirty="0">
                <a:solidFill>
                  <a:srgbClr val="B8893A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 1866 to Prussia</a:t>
            </a:r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 The Magyars (Hungarians) demanded more power. Emperor </a:t>
            </a:r>
            <a:pPr algn="l" indent="0" marL="0">
              <a:buNone/>
            </a:pPr>
            <a:r>
              <a:rPr lang="en-US" sz="22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Francis Joseph</a:t>
            </a:r>
            <a:pPr algn="l" indent="0" marL="0">
              <a:buNone/>
            </a:pPr>
            <a:r>
              <a:rPr lang="en-US" sz="22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needed them — or he could not begin a war of revenge.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1218895" y="472470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DEFEAT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1218895" y="5086807"/>
            <a:ext cx="47247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B8893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1866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1218895" y="6096305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Lost to Prussia — the old imperial order humiliated on the battlefield.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6248095" y="5562295"/>
            <a:ext cx="3429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0" b="1" dirty="0">
                <a:solidFill>
                  <a:srgbClr val="B8893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→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6972300" y="472470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PRESSURE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6972300" y="5086807"/>
            <a:ext cx="4724705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Hungarians demand </a:t>
            </a:r>
            <a:pPr algn="l" indent="0" marL="0">
              <a:buNone/>
            </a:pPr>
            <a:r>
              <a:rPr lang="en-US" sz="2550" b="1" i="1" dirty="0">
                <a:solidFill>
                  <a:srgbClr val="B8893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more political power</a:t>
            </a:r>
            <a:pPr algn="l" indent="0" marL="0">
              <a:buNone/>
            </a:pPr>
            <a:r>
              <a:rPr lang="en-US" sz="255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6972300" y="6152998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people too numerous and too organised to govern without concession.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12001500" y="5562295"/>
            <a:ext cx="3429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0" b="1" dirty="0">
                <a:solidFill>
                  <a:srgbClr val="B8893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→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12725705" y="4724705"/>
            <a:ext cx="43434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SO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12725705" y="5086807"/>
            <a:ext cx="4343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</a:t>
            </a:r>
            <a:pPr algn="l" indent="0" marL="0">
              <a:buNone/>
            </a:pPr>
            <a:r>
              <a:rPr lang="en-US" sz="2400" b="1" i="1" u="sng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dual</a:t>
            </a:r>
            <a:pPr algn="l" indent="0" marL="0">
              <a:buNone/>
            </a:pPr>
            <a:r>
              <a:rPr lang="en-US" sz="24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monarchy — and a quiet revolutionary settlement.</a:t>
            </a:r>
            <a:endParaRPr lang="en-US" sz="1200" dirty="0"/>
          </a:p>
        </p:txBody>
      </p:sp>
      <p:sp>
        <p:nvSpPr>
          <p:cNvPr id="20" name="Text 16"/>
          <p:cNvSpPr txBox="1"/>
          <p:nvPr/>
        </p:nvSpPr>
        <p:spPr>
          <a:xfrm>
            <a:off x="914400" y="7543800"/>
            <a:ext cx="164592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Until Hungary was cooperative, Francis Joseph could not begin a war of revenge with Prussia — and so a constitutional compromise became the price of imperial survival.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17 / 39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680 – 682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682011af5196f0886742b30366fee10d.png">    </p:cNvPr>
          <p:cNvPicPr>
            <a:picLocks noChangeAspect="1"/>
          </p:cNvPicPr>
          <p:nvPr/>
        </p:nvPicPr>
        <p:blipFill>
          <a:blip r:embed="rId1"/>
          <a:srcRect l="0" r="0" t="-57" b="-57"/>
          <a:stretch/>
        </p:blipFill>
        <p:spPr>
          <a:xfrm>
            <a:off x="0" y="0"/>
            <a:ext cx="18288000" cy="1335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4876495"/>
            <a:ext cx="4038905" cy="27432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143500" y="4876495"/>
            <a:ext cx="4038905" cy="27432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9372600" y="4876495"/>
            <a:ext cx="4038905" cy="27432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3601700" y="4876495"/>
            <a:ext cx="3771900" cy="2743200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1" descr="gen-dedup-4d8354fcfda0f5ef2e561aa2c37b42e3.png">    </p:cNvPr>
          <p:cNvPicPr>
            <a:picLocks noChangeAspect="1"/>
          </p:cNvPicPr>
          <p:nvPr/>
        </p:nvPicPr>
        <p:blipFill>
          <a:blip r:embed="rId2"/>
          <a:srcRect l="0" r="0" t="-396" b="-396"/>
          <a:stretch/>
        </p:blipFill>
        <p:spPr>
          <a:xfrm>
            <a:off x="914400" y="4876495"/>
            <a:ext cx="4038905" cy="57607"/>
          </a:xfrm>
          <a:prstGeom prst="rect">
            <a:avLst/>
          </a:prstGeom>
        </p:spPr>
      </p:pic>
      <p:pic>
        <p:nvPicPr>
          <p:cNvPr id="8" name="Image 2" descr="gen-dedup-4d8354fcfda0f5ef2e561aa2c37b42e3.png">    </p:cNvPr>
          <p:cNvPicPr>
            <a:picLocks noChangeAspect="1"/>
          </p:cNvPicPr>
          <p:nvPr/>
        </p:nvPicPr>
        <p:blipFill>
          <a:blip r:embed="rId3"/>
          <a:srcRect l="0" r="0" t="-396" b="-396"/>
          <a:stretch/>
        </p:blipFill>
        <p:spPr>
          <a:xfrm>
            <a:off x="5143500" y="4876495"/>
            <a:ext cx="4038905" cy="57607"/>
          </a:xfrm>
          <a:prstGeom prst="rect">
            <a:avLst/>
          </a:prstGeom>
        </p:spPr>
      </p:pic>
      <p:pic>
        <p:nvPicPr>
          <p:cNvPr id="9" name="Image 3" descr="gen-dedup-4d8354fcfda0f5ef2e561aa2c37b42e3.png">    </p:cNvPr>
          <p:cNvPicPr>
            <a:picLocks noChangeAspect="1"/>
          </p:cNvPicPr>
          <p:nvPr/>
        </p:nvPicPr>
        <p:blipFill>
          <a:blip r:embed="rId4"/>
          <a:srcRect l="0" r="0" t="-396" b="-396"/>
          <a:stretch/>
        </p:blipFill>
        <p:spPr>
          <a:xfrm>
            <a:off x="9372600" y="4876495"/>
            <a:ext cx="4038905" cy="57607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14400" y="857707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AUSTRIA-HUNGARY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914400" y="1333195"/>
            <a:ext cx="16459200" cy="2095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B8893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1867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914400" y="3619195"/>
            <a:ext cx="1645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Compromise </a:t>
            </a:r>
            <a:pPr algn="ctr" indent="0" marL="0">
              <a:buNone/>
            </a:pPr>
            <a:r>
              <a:rPr lang="en-US" sz="4500" i="1" dirty="0">
                <a:solidFill>
                  <a:srgbClr val="B8893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(Ausgleich)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1143000" y="5086807"/>
            <a:ext cx="36201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DUAL STATE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143000" y="5391302"/>
            <a:ext cx="3620110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Created the Dual Monarchy of Austria-Hungary.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5372100" y="5086807"/>
            <a:ext cx="36201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ADMINISTRATIVE LANGUAGE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5372100" y="5391302"/>
            <a:ext cx="3620110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Hungarian becomes the language of administration in Hungary.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9601200" y="5086807"/>
            <a:ext cx="36201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MAGYAR DOMAINS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9601200" y="5391302"/>
            <a:ext cx="3620110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Their own constitution, parliament and bureaucracy.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13830300" y="5086807"/>
            <a:ext cx="3314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JOINT REALM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13830300" y="5391302"/>
            <a:ext cx="3314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Tariffs renegotiated every ten years; representatives of both sides to the Imperial Assembly.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914400" y="7962595"/>
            <a:ext cx="164592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Mention the Nationality Law: a state built to manage, not dissolve, the differences within it.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18 / 39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680 – 682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0e5493394f37f9b658e56ab703e953a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c9b6a77fe8b3d7451fcb794f022576f2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533802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533595"/>
            <a:ext cx="5333695" cy="17529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4533595"/>
            <a:ext cx="5333695" cy="17529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39905" y="3010205"/>
            <a:ext cx="5333695" cy="5143500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2" descr="gen-dedup-07a912130fd5d674c8c1e5a15a6d9ffd.png">    </p:cNvPr>
          <p:cNvPicPr>
            <a:picLocks noChangeAspect="1"/>
          </p:cNvPicPr>
          <p:nvPr/>
        </p:nvPicPr>
        <p:blipFill>
          <a:blip r:embed="rId3"/>
          <a:srcRect l="-391" r="-391" t="0" b="0"/>
          <a:stretch/>
        </p:blipFill>
        <p:spPr>
          <a:xfrm>
            <a:off x="914400" y="4533595"/>
            <a:ext cx="57607" cy="1752905"/>
          </a:xfrm>
          <a:prstGeom prst="rect">
            <a:avLst/>
          </a:prstGeom>
        </p:spPr>
      </p:pic>
      <p:pic>
        <p:nvPicPr>
          <p:cNvPr id="8" name="Image 3" descr="gen-dedup-07a912130fd5d674c8c1e5a15a6d9ffd.png">    </p:cNvPr>
          <p:cNvPicPr>
            <a:picLocks noChangeAspect="1"/>
          </p:cNvPicPr>
          <p:nvPr/>
        </p:nvPicPr>
        <p:blipFill>
          <a:blip r:embed="rId4"/>
          <a:srcRect l="-391" r="-391" t="0" b="0"/>
          <a:stretch/>
        </p:blipFill>
        <p:spPr>
          <a:xfrm>
            <a:off x="6476695" y="4533595"/>
            <a:ext cx="57607" cy="1752905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MANAGING THE CROWD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914400" y="1218895"/>
            <a:ext cx="16193110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Unrest &amp; </a:t>
            </a:r>
            <a:pPr algn="l" indent="0" marL="0">
              <a:buNone/>
            </a:pPr>
            <a:r>
              <a:rPr lang="en-US" sz="6000" i="1" dirty="0">
                <a:solidFill>
                  <a:srgbClr val="B8893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Eduard Taaffe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914400" y="3010205"/>
            <a:ext cx="108969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Austria dominated the Dual Monarchy — and none of the other nationalities were happy. In the 1870s, </a:t>
            </a:r>
            <a:pPr algn="l" indent="0" marL="0">
              <a:buNone/>
            </a:pPr>
            <a:r>
              <a:rPr lang="en-US" sz="1950" b="1" dirty="0">
                <a:solidFill>
                  <a:srgbClr val="B8893A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Croatia sent five representatives</a:t>
            </a:r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to the Imperial Assembly. </a:t>
            </a:r>
            <a:pPr algn="l" indent="0" marL="0">
              <a:buNone/>
            </a:pPr>
            <a:r>
              <a:rPr lang="en-US" sz="19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Every other nationality was left out.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43000" y="4743907"/>
            <a:ext cx="49533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MAGYARISATION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1143000" y="5086807"/>
            <a:ext cx="49533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Hungarian government began </a:t>
            </a:r>
            <a:pPr algn="l" indent="0" marL="0">
              <a:buNone/>
            </a:pPr>
            <a:r>
              <a:rPr lang="en-US" sz="1800" b="1" dirty="0">
                <a:solidFill>
                  <a:srgbClr val="B8893A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Magyarisation of everything</a:t>
            </a:r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705295" y="4743907"/>
            <a:ext cx="49533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893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MODEL FIVE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6705295" y="5086807"/>
            <a:ext cx="49533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From the Croats: </a:t>
            </a:r>
            <a:pPr algn="l" indent="0" marL="0">
              <a:buNone/>
            </a:pPr>
            <a:r>
              <a:rPr lang="en-US" sz="1800" b="1" dirty="0">
                <a:solidFill>
                  <a:srgbClr val="B8893A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five</a:t>
            </a:r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— and the rest is silence.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2344400" y="3314700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PRIME MINISTER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12344400" y="3676802"/>
            <a:ext cx="4724705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1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Eduard Taaffe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2344400" y="426750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1833 – 1895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12344400" y="4724705"/>
            <a:ext cx="47247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AUSTRIA, 1879 – 1893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12344400" y="5143500"/>
            <a:ext cx="4724705" cy="9720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Balanced the competing interests of the varied nationalities — particularly the Czechs, the third-largest nationality.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914400" y="6667805"/>
            <a:ext cx="1089690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Taaffe tried to govern by trading favours: a German here, a Czech there, a Pole somewhere else — the everyday craft of keeping a Habsburg empire stitched together.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19 / 39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681 – 682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1bb08d0e52eb76c3852fd284e8fa59d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d34548bfca24476ae95d0e46cb26b1ad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496105"/>
            <a:ext cx="3238805" cy="3810305"/>
          </a:xfrm>
          <a:prstGeom prst="rect">
            <a:avLst/>
          </a:prstGeom>
          <a:solidFill>
            <a:srgbClr val="3E52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4343400" y="4496105"/>
            <a:ext cx="3238805" cy="3810305"/>
          </a:xfrm>
          <a:prstGeom prst="rect">
            <a:avLst/>
          </a:prstGeom>
          <a:solidFill>
            <a:srgbClr val="1F3A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7772400" y="4496105"/>
            <a:ext cx="3238805" cy="3810305"/>
          </a:xfrm>
          <a:prstGeom prst="rect">
            <a:avLst/>
          </a:prstGeom>
          <a:solidFill>
            <a:srgbClr val="B855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1201400" y="4496105"/>
            <a:ext cx="3238805" cy="3810305"/>
          </a:xfrm>
          <a:prstGeom prst="rect">
            <a:avLst/>
          </a:prstGeom>
          <a:solidFill>
            <a:srgbClr val="9C2A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14630400" y="4496105"/>
            <a:ext cx="2743200" cy="381030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231A1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THE SPECTRUM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1218895"/>
            <a:ext cx="1619311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 Short: the </a:t>
            </a:r>
            <a:pPr algn="l" indent="0" marL="0">
              <a:buNone/>
            </a:pPr>
            <a:r>
              <a:rPr lang="en-US" sz="54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Varieties</a:t>
            </a:r>
            <a:pPr algn="l" indent="0" marL="0">
              <a:buNone/>
            </a:pPr>
            <a:r>
              <a:rPr lang="en-US" sz="54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of Nationalism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3010205"/>
            <a:ext cx="164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Nationalists encouraged loyalty to the nation in a variety of ways — sometimes generous, sometimes poisonous.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1143000" y="4724705"/>
            <a:ext cx="27816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8C8A8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01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1143000" y="5086807"/>
            <a:ext cx="2781605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Romantic idealism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1143000" y="6286500"/>
            <a:ext cx="27816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nation as soul, song, language, soil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4572000" y="4724705"/>
            <a:ext cx="27816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4572000" y="5086807"/>
            <a:ext cx="2781605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Liberal reform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4572000" y="6286500"/>
            <a:ext cx="27816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constitutions, parliaments, citizens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8001000" y="4724705"/>
            <a:ext cx="27816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03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8001000" y="5086807"/>
            <a:ext cx="2781605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Political unification</a:t>
            </a:r>
            <a:endParaRPr lang="en-US" sz="1200" dirty="0"/>
          </a:p>
        </p:txBody>
      </p:sp>
      <p:sp>
        <p:nvSpPr>
          <p:cNvPr id="20" name="Text 16"/>
          <p:cNvSpPr txBox="1"/>
          <p:nvPr/>
        </p:nvSpPr>
        <p:spPr>
          <a:xfrm>
            <a:off x="8001000" y="6286500"/>
            <a:ext cx="27816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Piedmont, Bismarck, statecraft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11430000" y="4724705"/>
            <a:ext cx="27816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11430000" y="5086807"/>
            <a:ext cx="2781605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Racialism</a:t>
            </a:r>
            <a:endParaRPr lang="en-US" sz="1200" dirty="0"/>
          </a:p>
        </p:txBody>
      </p:sp>
      <p:sp>
        <p:nvSpPr>
          <p:cNvPr id="23" name="Text 19"/>
          <p:cNvSpPr txBox="1"/>
          <p:nvPr/>
        </p:nvSpPr>
        <p:spPr>
          <a:xfrm>
            <a:off x="11430000" y="6286500"/>
            <a:ext cx="27816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with concomitant </a:t>
            </a:r>
            <a:pPr algn="l" indent="0" marL="0">
              <a:buNone/>
            </a:pPr>
            <a:r>
              <a:rPr lang="en-US" sz="1500" b="1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anti-Semitism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14859000" y="4724705"/>
            <a:ext cx="22860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05</a:t>
            </a:r>
            <a:endParaRPr lang="en-US" sz="1200" dirty="0"/>
          </a:p>
        </p:txBody>
      </p:sp>
      <p:sp>
        <p:nvSpPr>
          <p:cNvPr id="25" name="Text 21"/>
          <p:cNvSpPr txBox="1"/>
          <p:nvPr/>
        </p:nvSpPr>
        <p:spPr>
          <a:xfrm>
            <a:off x="14859000" y="5086807"/>
            <a:ext cx="22860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Chauvinism</a:t>
            </a:r>
            <a:endParaRPr lang="en-US" sz="1200" dirty="0"/>
          </a:p>
        </p:txBody>
      </p:sp>
      <p:sp>
        <p:nvSpPr>
          <p:cNvPr id="26" name="Text 22"/>
          <p:cNvSpPr txBox="1"/>
          <p:nvPr/>
        </p:nvSpPr>
        <p:spPr>
          <a:xfrm>
            <a:off x="14859000" y="6286500"/>
            <a:ext cx="228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national aggrandizement, sometimes at others' expense</a:t>
            </a:r>
            <a:endParaRPr lang="en-US" sz="1200" dirty="0"/>
          </a:p>
        </p:txBody>
      </p:sp>
      <p:sp>
        <p:nvSpPr>
          <p:cNvPr id="27" name="Text 23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20 / 39</a:t>
            </a:r>
            <a:endParaRPr lang="en-US" sz="1200" dirty="0"/>
          </a:p>
        </p:txBody>
      </p:sp>
      <p:sp>
        <p:nvSpPr>
          <p:cNvPr id="28" name="Text 24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summary · spectrum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b310241ad4f0d637eaf6979c3ebd827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16a54b63994f8551893131c305cb5732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743200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00400"/>
            <a:ext cx="5715000" cy="2857500"/>
          </a:xfrm>
          <a:prstGeom prst="rect">
            <a:avLst/>
          </a:prstGeom>
          <a:solidFill>
            <a:srgbClr val="A07B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2" descr="gen-dedup-005050e6be4c175d7d36887fdf15cedc.png">    </p:cNvPr>
          <p:cNvPicPr>
            <a:picLocks noChangeAspect="1"/>
          </p:cNvPicPr>
          <p:nvPr/>
        </p:nvPicPr>
        <p:blipFill>
          <a:blip r:embed="rId3"/>
          <a:srcRect l="-2083" r="-2083" t="0" b="0"/>
          <a:stretch/>
        </p:blipFill>
        <p:spPr>
          <a:xfrm>
            <a:off x="7239305" y="5238598"/>
            <a:ext cx="10134295" cy="9144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A07B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JEWISH NATIONALISM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14400" y="1218895"/>
            <a:ext cx="14287500" cy="12198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0" i="1" dirty="0">
                <a:solidFill>
                  <a:srgbClr val="A07B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Zionism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914400" y="3448202"/>
            <a:ext cx="5715000" cy="1334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1.5M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14400" y="4895698"/>
            <a:ext cx="571500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Jews left Russia and Russian Poland for the United States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914400" y="5429707"/>
            <a:ext cx="57150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1871 – 1914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7239305" y="3200400"/>
            <a:ext cx="101352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A07B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ANOTHER NATIONALIST MOVEMENT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7239305" y="3619195"/>
            <a:ext cx="1013521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Zionism — a form of Jewish nationalism — developed late in the century as a response to growing </a:t>
            </a:r>
            <a:pPr algn="l" indent="0" marL="0">
              <a:buNone/>
            </a:pPr>
            <a:r>
              <a:rPr lang="en-US" sz="2100" b="1" dirty="0">
                <a:solidFill>
                  <a:srgbClr val="A07B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anti-Semitism</a:t>
            </a:r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across Europe. Goal: the establishment of a Jewish homeland in </a:t>
            </a:r>
            <a:pPr algn="l" indent="0" marL="0">
              <a:buNone/>
            </a:pPr>
            <a:r>
              <a:rPr lang="en-US" sz="2100" b="1" i="1" dirty="0">
                <a:solidFill>
                  <a:srgbClr val="A07B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Palestine</a:t>
            </a:r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7239305" y="5429707"/>
            <a:ext cx="10135210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Western European Jews had been acculturating through the 19th century — </a:t>
            </a:r>
            <a:pPr algn="l" indent="0" marL="0">
              <a:buNone/>
            </a:pPr>
            <a:r>
              <a:rPr lang="en-US" sz="1950" b="1" dirty="0">
                <a:solidFill>
                  <a:srgbClr val="A07B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emancipation, citizenship, dress, language</a:t>
            </a:r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239305" y="6458407"/>
            <a:ext cx="1013521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Tens of thousands more moved into European capitals — Berlin, Vienna, Paris, London.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6400800"/>
            <a:ext cx="5715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people who had answered “nation” in every European language now answered it in Hebrew.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21 / 39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762 – 763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be01c350b74ff51d18ed474878cf1018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dc4aa7895fb9ef3616ca91bc27586c0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00400"/>
            <a:ext cx="6858000" cy="36191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2" descr="gen-dedup-ded0dc56c3c65b01bdfa083f7bc7b583.png">    </p:cNvPr>
          <p:cNvPicPr>
            <a:picLocks noChangeAspect="1"/>
          </p:cNvPicPr>
          <p:nvPr/>
        </p:nvPicPr>
        <p:blipFill>
          <a:blip r:embed="rId3"/>
          <a:srcRect l="-2083" r="-2083" t="0" b="0"/>
          <a:stretch/>
        </p:blipFill>
        <p:spPr>
          <a:xfrm>
            <a:off x="8382305" y="5333695"/>
            <a:ext cx="8991295" cy="9144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914400" y="7239305"/>
            <a:ext cx="5333695" cy="17529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2"/>
          <p:cNvSpPr/>
          <p:nvPr/>
        </p:nvSpPr>
        <p:spPr>
          <a:xfrm>
            <a:off x="6476695" y="7239305"/>
            <a:ext cx="5333695" cy="17529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3" descr="gen-dedup-9dfb587006d8e00bae8f1bdd075e76ca.png">    </p:cNvPr>
          <p:cNvPicPr>
            <a:picLocks noChangeAspect="1"/>
          </p:cNvPicPr>
          <p:nvPr/>
        </p:nvPicPr>
        <p:blipFill>
          <a:blip r:embed="rId4"/>
          <a:srcRect l="-404" r="-404" t="0" b="0"/>
          <a:stretch/>
        </p:blipFill>
        <p:spPr>
          <a:xfrm>
            <a:off x="914400" y="3200400"/>
            <a:ext cx="57607" cy="3619195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THE BRITISH IDEA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914400" y="1218895"/>
            <a:ext cx="16193110" cy="952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Zionism &amp; the </a:t>
            </a:r>
            <a:pPr algn="l" indent="0" marL="0">
              <a:buNone/>
            </a:pPr>
            <a:r>
              <a:rPr lang="en-US" sz="6600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British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143000" y="3504895"/>
            <a:ext cx="62865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BY 1914 IN PALESTINE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43000" y="3924605"/>
            <a:ext cx="62865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0" b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85,000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1143000" y="5790895"/>
            <a:ext cx="62865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Jews were already there — still part of the Ottoman Empire.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8382305" y="3200400"/>
            <a:ext cx="89922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BRITISH SUPPORT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8382305" y="3619195"/>
            <a:ext cx="8992210" cy="762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British support for the movement was cool but consistent. Palestine, formally Ottoman, hosts an early Zionist foothold by 1914.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8382305" y="5524805"/>
            <a:ext cx="8992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BRITISH IDEA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8382305" y="5905195"/>
            <a:ext cx="899221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Jewish state would serve as a </a:t>
            </a:r>
            <a:pPr algn="l" indent="0" marL="0">
              <a:buNone/>
            </a:pPr>
            <a:r>
              <a:rPr lang="en-US" sz="210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buffer</a:t>
            </a:r>
            <a:pPr algn="l" indent="0" marL="0">
              <a:buNone/>
            </a:pPr>
            <a:r>
              <a:rPr lang="en-US" sz="21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between the Suez Canal and Syria.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143000" y="7448702"/>
            <a:ext cx="49533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LATE ANSWER, A NEW QUESTION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1143000" y="7791602"/>
            <a:ext cx="49533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Zionism meets empire at exactly the moment when “new imperialism” maps the world.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6705295" y="7448702"/>
            <a:ext cx="49533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E523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DIASPORA &amp; HOMELAND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6705295" y="7791602"/>
            <a:ext cx="49533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Western Jews acculturated, central Jews emigrated east, Zionists asked for soil.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22 / 39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762 – 763 (continued)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13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ee952b04664fe8d0a23cd7adb7e83d4d.png">    </p:cNvPr>
          <p:cNvPicPr>
            <a:picLocks noChangeAspect="1"/>
          </p:cNvPicPr>
          <p:nvPr/>
        </p:nvPicPr>
        <p:blipFill>
          <a:blip r:embed="rId1"/>
          <a:srcRect l="0" r="0" t="-57" b="-57"/>
          <a:stretch/>
        </p:blipFill>
        <p:spPr>
          <a:xfrm>
            <a:off x="0" y="0"/>
            <a:ext cx="18288000" cy="133502"/>
          </a:xfrm>
          <a:prstGeom prst="rect">
            <a:avLst/>
          </a:prstGeom>
        </p:spPr>
      </p:pic>
      <p:pic>
        <p:nvPicPr>
          <p:cNvPr id="3" name="Image 1" descr="gen-dedup-d1f57c27409cb77fce2a0e1c8e0ff5a9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7239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572000"/>
            <a:ext cx="10287000" cy="4496105"/>
          </a:xfrm>
          <a:prstGeom prst="rect">
            <a:avLst/>
          </a:prstGeom>
          <a:solidFill>
            <a:srgbClr val="231A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2" descr="gen-dedup-cf40fc8a7d9c8d4226f502ad536d58d0.png">    </p:cNvPr>
          <p:cNvPicPr>
            <a:picLocks noChangeAspect="1"/>
          </p:cNvPicPr>
          <p:nvPr/>
        </p:nvPicPr>
        <p:blipFill>
          <a:blip r:embed="rId3"/>
          <a:srcRect l="-2083" r="-2083" t="0" b="0"/>
          <a:stretch/>
        </p:blipFill>
        <p:spPr>
          <a:xfrm>
            <a:off x="1218895" y="5790895"/>
            <a:ext cx="4572000" cy="9144"/>
          </a:xfrm>
          <a:prstGeom prst="rect">
            <a:avLst/>
          </a:prstGeom>
        </p:spPr>
      </p:pic>
      <p:pic>
        <p:nvPicPr>
          <p:cNvPr id="6" name="Image 3" descr="gen-dedup-cf40fc8a7d9c8d4226f502ad536d58d0.png">    </p:cNvPr>
          <p:cNvPicPr>
            <a:picLocks noChangeAspect="1"/>
          </p:cNvPicPr>
          <p:nvPr/>
        </p:nvPicPr>
        <p:blipFill>
          <a:blip r:embed="rId4"/>
          <a:srcRect l="-2083" r="-2083" t="0" b="0"/>
          <a:stretch/>
        </p:blipFill>
        <p:spPr>
          <a:xfrm>
            <a:off x="6286500" y="5790895"/>
            <a:ext cx="4572000" cy="9144"/>
          </a:xfrm>
          <a:prstGeom prst="rect">
            <a:avLst/>
          </a:prstGeom>
        </p:spPr>
      </p:pic>
      <p:pic>
        <p:nvPicPr>
          <p:cNvPr id="7" name="Image 4" descr="gen-dedup-cf40fc8a7d9c8d4226f502ad536d58d0.png">    </p:cNvPr>
          <p:cNvPicPr>
            <a:picLocks noChangeAspect="1"/>
          </p:cNvPicPr>
          <p:nvPr/>
        </p:nvPicPr>
        <p:blipFill>
          <a:blip r:embed="rId5"/>
          <a:srcRect l="-2083" r="-2083" t="0" b="0"/>
          <a:stretch/>
        </p:blipFill>
        <p:spPr>
          <a:xfrm>
            <a:off x="1218895" y="6381598"/>
            <a:ext cx="4572000" cy="9144"/>
          </a:xfrm>
          <a:prstGeom prst="rect">
            <a:avLst/>
          </a:prstGeom>
        </p:spPr>
      </p:pic>
      <p:pic>
        <p:nvPicPr>
          <p:cNvPr id="8" name="Image 5" descr="gen-dedup-cf40fc8a7d9c8d4226f502ad536d58d0.png">    </p:cNvPr>
          <p:cNvPicPr>
            <a:picLocks noChangeAspect="1"/>
          </p:cNvPicPr>
          <p:nvPr/>
        </p:nvPicPr>
        <p:blipFill>
          <a:blip r:embed="rId6"/>
          <a:srcRect l="-2083" r="-2083" t="0" b="0"/>
          <a:stretch/>
        </p:blipFill>
        <p:spPr>
          <a:xfrm>
            <a:off x="6286500" y="6381598"/>
            <a:ext cx="4572000" cy="9144"/>
          </a:xfrm>
          <a:prstGeom prst="rect">
            <a:avLst/>
          </a:prstGeom>
        </p:spPr>
      </p:pic>
      <p:pic>
        <p:nvPicPr>
          <p:cNvPr id="9" name="Image 6" descr="gen-dedup-cf40fc8a7d9c8d4226f502ad536d58d0.png">    </p:cNvPr>
          <p:cNvPicPr>
            <a:picLocks noChangeAspect="1"/>
          </p:cNvPicPr>
          <p:nvPr/>
        </p:nvPicPr>
        <p:blipFill>
          <a:blip r:embed="rId7"/>
          <a:srcRect l="-2083" r="-2083" t="0" b="0"/>
          <a:stretch/>
        </p:blipFill>
        <p:spPr>
          <a:xfrm>
            <a:off x="1218895" y="6972300"/>
            <a:ext cx="4572000" cy="9144"/>
          </a:xfrm>
          <a:prstGeom prst="rect">
            <a:avLst/>
          </a:prstGeom>
        </p:spPr>
      </p:pic>
      <p:pic>
        <p:nvPicPr>
          <p:cNvPr id="10" name="Image 7" descr="gen-dedup-cf40fc8a7d9c8d4226f502ad536d58d0.png">    </p:cNvPr>
          <p:cNvPicPr>
            <a:picLocks noChangeAspect="1"/>
          </p:cNvPicPr>
          <p:nvPr/>
        </p:nvPicPr>
        <p:blipFill>
          <a:blip r:embed="rId8"/>
          <a:srcRect l="-2083" r="-2083" t="0" b="0"/>
          <a:stretch/>
        </p:blipFill>
        <p:spPr>
          <a:xfrm>
            <a:off x="6286500" y="6972300"/>
            <a:ext cx="4572000" cy="9144"/>
          </a:xfrm>
          <a:prstGeom prst="rect">
            <a:avLst/>
          </a:prstGeom>
        </p:spPr>
      </p:pic>
      <p:pic>
        <p:nvPicPr>
          <p:cNvPr id="11" name="Image 8" descr="gen-dedup-06ca1f508c37caf42efe8069ba78db11.png">    </p:cNvPr>
          <p:cNvPicPr>
            <a:picLocks noChangeAspect="1"/>
          </p:cNvPicPr>
          <p:nvPr/>
        </p:nvPicPr>
        <p:blipFill>
          <a:blip r:embed="rId9"/>
          <a:srcRect l="-2083" r="-2083" t="0" b="0"/>
          <a:stretch/>
        </p:blipFill>
        <p:spPr>
          <a:xfrm>
            <a:off x="1218895" y="7848295"/>
            <a:ext cx="9639605" cy="9144"/>
          </a:xfrm>
          <a:prstGeom prst="rect">
            <a:avLst/>
          </a:prstGeom>
        </p:spPr>
      </p:pic>
      <p:sp>
        <p:nvSpPr>
          <p:cNvPr id="12" name="Shape 1"/>
          <p:cNvSpPr/>
          <p:nvPr/>
        </p:nvSpPr>
        <p:spPr>
          <a:xfrm>
            <a:off x="11582705" y="4572000"/>
            <a:ext cx="5790895" cy="4496105"/>
          </a:xfrm>
          <a:prstGeom prst="rect">
            <a:avLst/>
          </a:prstGeom>
          <a:solidFill>
            <a:srgbClr val="C8A26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2"/>
          <p:cNvSpPr txBox="1"/>
          <p:nvPr/>
        </p:nvSpPr>
        <p:spPr>
          <a:xfrm>
            <a:off x="914400" y="857707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 · CLOSING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914400" y="1314907"/>
            <a:ext cx="16193110" cy="1067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65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After </a:t>
            </a:r>
            <a:pPr algn="l" indent="0" marL="0">
              <a:buNone/>
            </a:pPr>
            <a:r>
              <a:rPr lang="en-US" sz="7650" i="1" dirty="0">
                <a:solidFill>
                  <a:srgbClr val="C8A26B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World War One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914400" y="3200400"/>
            <a:ext cx="1645920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nationality question returned — louder than before, world-wide.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1218895" y="4876495"/>
            <a:ext cx="97539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REPRESENTATIVES AT VERSAILLES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218895" y="5296205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Irish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6286500" y="5296205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Persians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218895" y="5886907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Jews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6286500" y="5886907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Arabs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1218895" y="6476695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Indians</a:t>
            </a:r>
            <a:endParaRPr lang="en-US" sz="1200" dirty="0"/>
          </a:p>
        </p:txBody>
      </p:sp>
      <p:sp>
        <p:nvSpPr>
          <p:cNvPr id="22" name="Text 11"/>
          <p:cNvSpPr txBox="1"/>
          <p:nvPr/>
        </p:nvSpPr>
        <p:spPr>
          <a:xfrm>
            <a:off x="6286500" y="6476695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Vietnamese</a:t>
            </a:r>
            <a:endParaRPr lang="en-US" sz="1200" dirty="0"/>
          </a:p>
        </p:txBody>
      </p:sp>
      <p:sp>
        <p:nvSpPr>
          <p:cNvPr id="23" name="Text 12"/>
          <p:cNvSpPr txBox="1"/>
          <p:nvPr/>
        </p:nvSpPr>
        <p:spPr>
          <a:xfrm>
            <a:off x="1218895" y="7067398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Armenians</a:t>
            </a:r>
            <a:endParaRPr lang="en-US" sz="1200" dirty="0"/>
          </a:p>
        </p:txBody>
      </p:sp>
      <p:sp>
        <p:nvSpPr>
          <p:cNvPr id="24" name="Text 13"/>
          <p:cNvSpPr txBox="1"/>
          <p:nvPr/>
        </p:nvSpPr>
        <p:spPr>
          <a:xfrm>
            <a:off x="6286500" y="7067398"/>
            <a:ext cx="47631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African Americans</a:t>
            </a:r>
            <a:endParaRPr lang="en-US" sz="1200" dirty="0"/>
          </a:p>
        </p:txBody>
      </p:sp>
      <p:sp>
        <p:nvSpPr>
          <p:cNvPr id="25" name="Text 14"/>
          <p:cNvSpPr txBox="1"/>
          <p:nvPr/>
        </p:nvSpPr>
        <p:spPr>
          <a:xfrm>
            <a:off x="1218895" y="8001000"/>
            <a:ext cx="96396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all hoping for recognition of their natural rights.</a:t>
            </a:r>
            <a:endParaRPr lang="en-US" sz="1200" dirty="0"/>
          </a:p>
        </p:txBody>
      </p:sp>
      <p:sp>
        <p:nvSpPr>
          <p:cNvPr id="26" name="Text 15"/>
          <p:cNvSpPr txBox="1"/>
          <p:nvPr/>
        </p:nvSpPr>
        <p:spPr>
          <a:xfrm>
            <a:off x="11887200" y="4876495"/>
            <a:ext cx="51819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WORLD AWAKENING</a:t>
            </a:r>
            <a:endParaRPr lang="en-US" sz="1200" dirty="0"/>
          </a:p>
        </p:txBody>
      </p:sp>
      <p:sp>
        <p:nvSpPr>
          <p:cNvPr id="27" name="Text 16"/>
          <p:cNvSpPr txBox="1"/>
          <p:nvPr/>
        </p:nvSpPr>
        <p:spPr>
          <a:xfrm>
            <a:off x="11887200" y="5296205"/>
            <a:ext cx="518190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century that had begun at </a:t>
            </a:r>
            <a:pPr algn="l" indent="0" marL="0">
              <a:buNone/>
            </a:pPr>
            <a:r>
              <a:rPr lang="en-US" sz="210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Vienna</a:t>
            </a:r>
            <a:pPr algn="l" indent="0" marL="0">
              <a:buNone/>
            </a:pPr>
            <a:r>
              <a:rPr lang="en-US" sz="21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with five great powers — ended at </a:t>
            </a:r>
            <a:pPr algn="l" indent="0" marL="0">
              <a:buNone/>
            </a:pPr>
            <a:r>
              <a:rPr lang="en-US" sz="210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Versailles</a:t>
            </a:r>
            <a:pPr algn="l" indent="0" marL="0">
              <a:buNone/>
            </a:pPr>
            <a:r>
              <a:rPr lang="en-US" sz="21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with a dozen national questions, and no consensus on what to do about any of them.</a:t>
            </a:r>
            <a:endParaRPr lang="en-US" sz="1200" dirty="0"/>
          </a:p>
        </p:txBody>
      </p:sp>
      <p:sp>
        <p:nvSpPr>
          <p:cNvPr id="28" name="Text 17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 · 23 / 39</a:t>
            </a:r>
            <a:endParaRPr lang="en-US" sz="1200" dirty="0"/>
          </a:p>
        </p:txBody>
      </p:sp>
      <p:sp>
        <p:nvSpPr>
          <p:cNvPr id="29" name="Text 18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973 – 974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E09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c2b9c8d6e73f35d1dd91fd45171f45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6500" y="1524305"/>
            <a:ext cx="5734202" cy="5734202"/>
          </a:xfrm>
          <a:prstGeom prst="roundRect">
            <a:avLst>
              <a:gd name="adj" fmla="val 49833"/>
            </a:avLst>
          </a:prstGeom>
          <a:noFill/>
          <a:ln w="12700">
            <a:solidFill>
              <a:srgbClr val="C8A26B">
                <a:alpha val="18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239305" y="2476195"/>
            <a:ext cx="3829507" cy="3829507"/>
          </a:xfrm>
          <a:prstGeom prst="roundRect">
            <a:avLst>
              <a:gd name="adj" fmla="val 49737"/>
            </a:avLst>
          </a:prstGeom>
          <a:noFill/>
          <a:ln w="12700">
            <a:solidFill>
              <a:srgbClr val="C8A26B">
                <a:alpha val="12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61695" y="761695"/>
            <a:ext cx="580644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61695" y="761695"/>
            <a:ext cx="9144" cy="5806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6954805" y="761695"/>
            <a:ext cx="580644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7526305" y="761695"/>
            <a:ext cx="9144" cy="5806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1695" y="10287000"/>
            <a:ext cx="390449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61695" y="9905695"/>
            <a:ext cx="9144" cy="390449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7145000" y="10287000"/>
            <a:ext cx="390449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7526305" y="9905695"/>
            <a:ext cx="9144" cy="390449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pic>
        <p:nvPicPr>
          <p:cNvPr id="13" name="Image 1" descr="gen-dedup-fc33d0f87d988293cf47b148ebbb1105.png">    </p:cNvPr>
          <p:cNvPicPr>
            <a:picLocks noChangeAspect="1"/>
          </p:cNvPicPr>
          <p:nvPr/>
        </p:nvPicPr>
        <p:blipFill>
          <a:blip r:embed="rId2">
            <a:alphaModFix amt="70000"/>
          </a:blip>
          <a:srcRect l="-2083" r="-2083" t="0" b="0"/>
          <a:stretch/>
        </p:blipFill>
        <p:spPr>
          <a:xfrm>
            <a:off x="7429500" y="3295498"/>
            <a:ext cx="3429000" cy="91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619195" y="2667305"/>
            <a:ext cx="110496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PART TWO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1524305" y="3619195"/>
            <a:ext cx="15240305" cy="2477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3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1848, Unification</a:t>
            </a:r>
            <a:pPr algn="ctr" indent="0" marL="0">
              <a:buNone/>
            </a:pPr>
            <a:endParaRPr lang="en-US" sz="1200" dirty="0"/>
          </a:p>
          <a:p>
            <a:pPr algn="ctr" indent="0" marL="0">
              <a:buNone/>
            </a:pPr>
            <a:r>
              <a:rPr lang="en-US" sz="93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&amp; </a:t>
            </a:r>
            <a:pPr algn="ctr" indent="0" marL="0">
              <a:buNone/>
            </a:pPr>
            <a:r>
              <a:rPr lang="en-US" sz="9300" i="1" dirty="0">
                <a:solidFill>
                  <a:srgbClr val="C8A26B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Dark Turn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667305" y="7810805"/>
            <a:ext cx="12954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5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where the century turns — revolutions, realpolitik, and a politics of exclusion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14287500" y="9620402"/>
            <a:ext cx="26673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24 / 39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1904695" y="9620402"/>
            <a:ext cx="28575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continued from Part I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6b5c6d3c48c3db44313f2985bf5ed991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dcf0b6eeb109ecfdc7f2931455a6cd42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6667805"/>
            <a:ext cx="8153705" cy="22860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372600" y="6667805"/>
            <a:ext cx="8001000" cy="2286000"/>
          </a:xfrm>
          <a:prstGeom prst="rect">
            <a:avLst/>
          </a:prstGeom>
          <a:solidFill>
            <a:srgbClr val="1F3A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2" descr="gen-dedup-252dbbb6247bc3e31263c5d3e3e37060.png">    </p:cNvPr>
          <p:cNvPicPr>
            <a:picLocks noChangeAspect="1"/>
          </p:cNvPicPr>
          <p:nvPr/>
        </p:nvPicPr>
        <p:blipFill>
          <a:blip r:embed="rId3"/>
          <a:srcRect l="0" r="0" t="-398" b="-398"/>
          <a:stretch/>
        </p:blipFill>
        <p:spPr>
          <a:xfrm>
            <a:off x="914400" y="6667805"/>
            <a:ext cx="8153705" cy="57607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914400" y="761695"/>
            <a:ext cx="6667805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A5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A VOICE FROM THE NAPOLEONIC ERA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914400" y="1218895"/>
            <a:ext cx="1619311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J. G. </a:t>
            </a:r>
            <a:pPr algn="l" indent="0" marL="0">
              <a:buNone/>
            </a:pPr>
            <a:r>
              <a:rPr lang="en-US" sz="7200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Fichte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14400" y="2819095"/>
            <a:ext cx="571500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7A6A52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1762 – 1814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1524305" y="3504895"/>
            <a:ext cx="15240305" cy="12198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“Johann Gottlieb Fichte was the one who called upon </a:t>
            </a:r>
            <a:pPr algn="ctr" indent="0" marL="0">
              <a:buNone/>
            </a:pPr>
            <a:r>
              <a:rPr lang="en-US" sz="3600" b="1" i="1" dirty="0">
                <a:solidFill>
                  <a:srgbClr val="1F3A5F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German nation</a:t>
            </a:r>
            <a:pPr algn="ctr" indent="0" marL="0">
              <a:buNone/>
            </a:pPr>
            <a:r>
              <a:rPr lang="en-US" sz="36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during the times of Napoleon.”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1218895" y="6933895"/>
            <a:ext cx="75438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A5F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WHO IS A GERMAN?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218895" y="7334402"/>
            <a:ext cx="7543800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He defined it as including anyone who </a:t>
            </a:r>
            <a:pPr algn="l" indent="0" marL="0">
              <a:buNone/>
            </a:pPr>
            <a:r>
              <a:rPr lang="en-US" sz="1950" b="1" i="1" dirty="0">
                <a:solidFill>
                  <a:srgbClr val="1F3A5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spoke German</a:t>
            </a:r>
            <a:pPr algn="l" indent="0" marL="0">
              <a:buNone/>
            </a:pPr>
            <a:r>
              <a:rPr lang="en-US" sz="19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— a culture, not a dynasty, called into being by occupation.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9677095" y="6933895"/>
            <a:ext cx="73920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LINEAGE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9677095" y="7334402"/>
            <a:ext cx="73920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Fichte opens a long thread — from addresses to the “Addresses to the German Nation” to a century of rhetoric about the nation.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25 / 39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503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90f28e74aac4235acb5685239bd81ef9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3764d562225330dab991e8e661a4074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pic>
        <p:nvPicPr>
          <p:cNvPr id="4" name="Image 2" descr="gen-dedup-005050e6be4c175d7d36887fdf15cedc.png">    </p:cNvPr>
          <p:cNvPicPr>
            <a:picLocks noChangeAspect="1"/>
          </p:cNvPicPr>
          <p:nvPr/>
        </p:nvPicPr>
        <p:blipFill>
          <a:blip r:embed="rId3"/>
          <a:srcRect l="-2083" r="-2083" t="0" b="0"/>
          <a:stretch/>
        </p:blipFill>
        <p:spPr>
          <a:xfrm>
            <a:off x="914400" y="5029200"/>
            <a:ext cx="10896905" cy="9144"/>
          </a:xfrm>
          <a:prstGeom prst="rect">
            <a:avLst/>
          </a:prstGeom>
        </p:spPr>
      </p:pic>
      <p:pic>
        <p:nvPicPr>
          <p:cNvPr id="5" name="Image 3" descr="gen-dedup-005050e6be4c175d7d36887fdf15cedc.png">    </p:cNvPr>
          <p:cNvPicPr>
            <a:picLocks noChangeAspect="1"/>
          </p:cNvPicPr>
          <p:nvPr/>
        </p:nvPicPr>
        <p:blipFill>
          <a:blip r:embed="rId4"/>
          <a:srcRect l="-2083" r="-2083" t="0" b="0"/>
          <a:stretch/>
        </p:blipFill>
        <p:spPr>
          <a:xfrm>
            <a:off x="914400" y="6019495"/>
            <a:ext cx="10896905" cy="9144"/>
          </a:xfrm>
          <a:prstGeom prst="rect">
            <a:avLst/>
          </a:prstGeom>
        </p:spPr>
      </p:pic>
      <p:pic>
        <p:nvPicPr>
          <p:cNvPr id="6" name="Image 4" descr="gen-dedup-005050e6be4c175d7d36887fdf15cedc.png">    </p:cNvPr>
          <p:cNvPicPr>
            <a:picLocks noChangeAspect="1"/>
          </p:cNvPicPr>
          <p:nvPr/>
        </p:nvPicPr>
        <p:blipFill>
          <a:blip r:embed="rId5"/>
          <a:srcRect l="-2083" r="-2083" t="0" b="0"/>
          <a:stretch/>
        </p:blipFill>
        <p:spPr>
          <a:xfrm>
            <a:off x="914400" y="7010705"/>
            <a:ext cx="10896905" cy="9144"/>
          </a:xfrm>
          <a:prstGeom prst="rect">
            <a:avLst/>
          </a:prstGeom>
        </p:spPr>
      </p:pic>
      <p:sp>
        <p:nvSpPr>
          <p:cNvPr id="7" name="Shape 0"/>
          <p:cNvSpPr/>
          <p:nvPr/>
        </p:nvSpPr>
        <p:spPr>
          <a:xfrm>
            <a:off x="12039905" y="5029200"/>
            <a:ext cx="5333695" cy="2857500"/>
          </a:xfrm>
          <a:prstGeom prst="rect">
            <a:avLst/>
          </a:prstGeom>
          <a:solidFill>
            <a:srgbClr val="B855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1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ITALY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14400" y="1218895"/>
            <a:ext cx="1428750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Mazzini’s </a:t>
            </a:r>
            <a:pPr algn="l" indent="0" marL="0">
              <a:buNone/>
            </a:pPr>
            <a:r>
              <a:rPr lang="en-US" sz="7200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Plan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4400" y="3010205"/>
            <a:ext cx="16459200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European </a:t>
            </a:r>
            <a:pPr algn="l" indent="0" marL="0">
              <a:buNone/>
            </a:pPr>
            <a:r>
              <a:rPr lang="en-US" sz="270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“union” of democratic states</a:t>
            </a:r>
            <a:pPr algn="l" indent="0" marL="0">
              <a:buNone/>
            </a:pPr>
            <a:r>
              <a:rPr lang="en-US" sz="27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— beginning with the defeat of Austria in northern Italy.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4400" y="5219395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714500" y="5219395"/>
            <a:ext cx="990661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federation of </a:t>
            </a:r>
            <a:pPr algn="l" indent="0" marL="0">
              <a:buNone/>
            </a:pPr>
            <a:r>
              <a:rPr lang="en-US" sz="225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democratic republics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914400" y="6210605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714500" y="6210605"/>
            <a:ext cx="990661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Begin by </a:t>
            </a:r>
            <a:pPr algn="l" indent="0" marL="0">
              <a:buNone/>
            </a:pPr>
            <a:r>
              <a:rPr lang="en-US" sz="225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defeating Austria</a:t>
            </a:r>
            <a:pPr algn="l" indent="0" marL="0">
              <a:buNone/>
            </a:pPr>
            <a:r>
              <a:rPr lang="en-US" sz="225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in northern Italy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914400" y="7200900"/>
            <a:ext cx="108969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03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1714500" y="7200900"/>
            <a:ext cx="990661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Support </a:t>
            </a:r>
            <a:pPr algn="l" indent="0" marL="0">
              <a:buNone/>
            </a:pPr>
            <a:r>
              <a:rPr lang="en-US" sz="225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Charles Albert</a:t>
            </a:r>
            <a:pPr algn="l" indent="0" marL="0">
              <a:buNone/>
            </a:pPr>
            <a:r>
              <a:rPr lang="en-US" sz="225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of Piedmont-Sardinia as leader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12344400" y="529620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CHARLES ALBERT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12344400" y="5658307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1798 – 1849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12344400" y="6458407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King of Sardinia — Mazzini wanted him at the head of political unification.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914400" y="8268005"/>
            <a:ext cx="164592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continent-wide imagination, married to a peninsula-wide strategy.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26 / 39</a:t>
            </a:r>
            <a:endParaRPr lang="en-US" sz="1200" dirty="0"/>
          </a:p>
        </p:txBody>
      </p:sp>
      <p:sp>
        <p:nvSpPr>
          <p:cNvPr id="22" name="Text 15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603, 625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cb7d142cee489f0734ecbea18ee92094.png">    </p:cNvPr>
          <p:cNvPicPr>
            <a:picLocks noChangeAspect="1"/>
          </p:cNvPicPr>
          <p:nvPr/>
        </p:nvPicPr>
        <p:blipFill>
          <a:blip r:embed="rId1"/>
          <a:srcRect l="0" r="0" t="-57" b="-57"/>
          <a:stretch/>
        </p:blipFill>
        <p:spPr>
          <a:xfrm>
            <a:off x="0" y="0"/>
            <a:ext cx="18288000" cy="133502"/>
          </a:xfrm>
          <a:prstGeom prst="rect">
            <a:avLst/>
          </a:prstGeom>
        </p:spPr>
      </p:pic>
      <p:pic>
        <p:nvPicPr>
          <p:cNvPr id="3" name="Image 1" descr="gen-dedup-23a1e5bb2feaa9a103609ab18b34270c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553005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00400"/>
            <a:ext cx="5333695" cy="36191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3200400"/>
            <a:ext cx="5333695" cy="36191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39905" y="3200400"/>
            <a:ext cx="5333695" cy="3619195"/>
          </a:xfrm>
          <a:prstGeom prst="rect">
            <a:avLst/>
          </a:prstGeom>
          <a:solidFill>
            <a:srgbClr val="5A3B5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2" descr="gen-dedup-6d5eeef56600830502891fb62c36f8aa.png">    </p:cNvPr>
          <p:cNvPicPr>
            <a:picLocks noChangeAspect="1"/>
          </p:cNvPicPr>
          <p:nvPr/>
        </p:nvPicPr>
        <p:blipFill>
          <a:blip r:embed="rId3"/>
          <a:srcRect l="0" r="0" t="-403" b="-403"/>
          <a:stretch/>
        </p:blipFill>
        <p:spPr>
          <a:xfrm>
            <a:off x="914400" y="3200400"/>
            <a:ext cx="5333695" cy="57607"/>
          </a:xfrm>
          <a:prstGeom prst="rect">
            <a:avLst/>
          </a:prstGeom>
        </p:spPr>
      </p:pic>
      <p:pic>
        <p:nvPicPr>
          <p:cNvPr id="8" name="Image 3" descr="gen-dedup-6d5eeef56600830502891fb62c36f8aa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6476695" y="3200400"/>
            <a:ext cx="5333695" cy="57607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914400" y="857707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5A3B5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1848 · ROME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914400" y="1314907"/>
            <a:ext cx="161931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3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1848 in the </a:t>
            </a:r>
            <a:pPr algn="l" indent="0" marL="0">
              <a:buNone/>
            </a:pPr>
            <a:r>
              <a:rPr lang="en-US" sz="6300" i="1" dirty="0">
                <a:solidFill>
                  <a:srgbClr val="5A3B5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Papal States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218895" y="3504895"/>
            <a:ext cx="47247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i="1" dirty="0">
                <a:solidFill>
                  <a:srgbClr val="5A3B5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Revolutionaries arrive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18895" y="4134002"/>
            <a:ext cx="47247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They challenge the authority of the Pope in the Papal States. Bishops are mocked, the temporal power is questioned.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782105" y="3504895"/>
            <a:ext cx="47247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i="1" dirty="0">
                <a:solidFill>
                  <a:srgbClr val="5A3B5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liberal government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782105" y="4134002"/>
            <a:ext cx="47247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Pope names a more liberal government — an attempt at conciliation that history will not stretch to cover.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12344400" y="3504895"/>
            <a:ext cx="47247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Pope recoils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2344400" y="4134002"/>
            <a:ext cx="47247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One minister is assassinated. The Pope calls for that very government to be </a:t>
            </a:r>
            <a:pPr algn="l" indent="0" marL="0">
              <a:buNone/>
            </a:pPr>
            <a:r>
              <a:rPr lang="en-US" sz="1650" b="1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overthrown</a:t>
            </a:r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914400" y="7239305"/>
            <a:ext cx="1645920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So began a Roman year that did not quite end — the most consequential revolution of 1848 in Italy was about to declare itself.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27 / 39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636 – 638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90f28e74aac4235acb5685239bd81ef9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3764d562225330dab991e8e661a4074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010205"/>
            <a:ext cx="16459200" cy="152430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14400" y="4876495"/>
            <a:ext cx="5333695" cy="32004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476695" y="4876495"/>
            <a:ext cx="5333695" cy="32004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2039905" y="4876495"/>
            <a:ext cx="5333695" cy="32004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6bd4afff69267da8d0dca215fbe9900b.png">    </p:cNvPr>
          <p:cNvPicPr>
            <a:picLocks noChangeAspect="1"/>
          </p:cNvPicPr>
          <p:nvPr/>
        </p:nvPicPr>
        <p:blipFill>
          <a:blip r:embed="rId3"/>
          <a:srcRect l="0" r="0" t="-403" b="-403"/>
          <a:stretch/>
        </p:blipFill>
        <p:spPr>
          <a:xfrm>
            <a:off x="914400" y="4876495"/>
            <a:ext cx="5333695" cy="57607"/>
          </a:xfrm>
          <a:prstGeom prst="rect">
            <a:avLst/>
          </a:prstGeom>
        </p:spPr>
      </p:pic>
      <p:pic>
        <p:nvPicPr>
          <p:cNvPr id="9" name="Image 3" descr="gen-dedup-6bd4afff69267da8d0dca215fbe9900b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6476695" y="4876495"/>
            <a:ext cx="5333695" cy="57607"/>
          </a:xfrm>
          <a:prstGeom prst="rect">
            <a:avLst/>
          </a:prstGeom>
        </p:spPr>
      </p:pic>
      <p:pic>
        <p:nvPicPr>
          <p:cNvPr id="10" name="Image 4" descr="gen-dedup-6bd4afff69267da8d0dca215fbe9900b.png">    </p:cNvPr>
          <p:cNvPicPr>
            <a:picLocks noChangeAspect="1"/>
          </p:cNvPicPr>
          <p:nvPr/>
        </p:nvPicPr>
        <p:blipFill>
          <a:blip r:embed="rId5"/>
          <a:srcRect l="0" r="0" t="-403" b="-403"/>
          <a:stretch/>
        </p:blipFill>
        <p:spPr>
          <a:xfrm>
            <a:off x="12039905" y="4876495"/>
            <a:ext cx="5333695" cy="57607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9 FEBRUARY 1849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14400" y="1218895"/>
            <a:ext cx="1619311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</a:t>
            </a:r>
            <a:pPr algn="l" indent="0" marL="0">
              <a:buNone/>
            </a:pPr>
            <a:r>
              <a:rPr lang="en-US" sz="7200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Roman Republic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18895" y="3276295"/>
            <a:ext cx="158502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PROCLAIMED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218895" y="3619195"/>
            <a:ext cx="158502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5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9 February 1849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1218895" y="5143500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CAPITAL IDEA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1218895" y="5524805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Italian nationalists began to think of </a:t>
            </a:r>
            <a:pPr algn="l" indent="0" marL="0">
              <a:buNone/>
            </a:pPr>
            <a:r>
              <a:rPr lang="en-US" sz="1800" b="1" dirty="0">
                <a:solidFill>
                  <a:srgbClr val="B855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Rome as the centre</a:t>
            </a:r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of the country.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6782105" y="5143500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MAZZINI ARRIVES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6782105" y="5524805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B855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March 1849</a:t>
            </a:r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— Mazzini joins the revolutionary government.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12344400" y="5143500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HABSBURGS BUSY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12344400" y="5524805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Habsburgs </a:t>
            </a:r>
            <a:pPr algn="l" indent="0" marL="0">
              <a:buNone/>
            </a:pPr>
            <a:r>
              <a:rPr lang="en-US" sz="1800" b="1" dirty="0">
                <a:solidFill>
                  <a:srgbClr val="B855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could not help the Pope</a:t>
            </a:r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— too busy elsewhere.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914400" y="8419795"/>
            <a:ext cx="164592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For a few weeks it actually worked. Italy looked almost plausible.</a:t>
            </a:r>
            <a:endParaRPr lang="en-US" sz="1200" dirty="0"/>
          </a:p>
        </p:txBody>
      </p:sp>
      <p:sp>
        <p:nvSpPr>
          <p:cNvPr id="22" name="Text 15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28 / 39</a:t>
            </a:r>
            <a:endParaRPr lang="en-US" sz="1200" dirty="0"/>
          </a:p>
        </p:txBody>
      </p:sp>
      <p:sp>
        <p:nvSpPr>
          <p:cNvPr id="23" name="Text 16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636 – 638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c8f8a3d90806994de2c236361966b734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4036df6bae5cd60675d65705f44634c0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343400"/>
            <a:ext cx="5333695" cy="2247595"/>
          </a:xfrm>
          <a:prstGeom prst="rect">
            <a:avLst/>
          </a:prstGeom>
          <a:solidFill>
            <a:srgbClr val="34527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4343400"/>
            <a:ext cx="5333695" cy="22475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39905" y="4343400"/>
            <a:ext cx="5333695" cy="22475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914400" y="7010705"/>
            <a:ext cx="16459200" cy="198150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3ac15aaec662a377c85b5d7ed6e195bf.png">    </p:cNvPr>
          <p:cNvPicPr>
            <a:picLocks noChangeAspect="1"/>
          </p:cNvPicPr>
          <p:nvPr/>
        </p:nvPicPr>
        <p:blipFill>
          <a:blip r:embed="rId3"/>
          <a:srcRect l="0" r="0" t="-403" b="-403"/>
          <a:stretch/>
        </p:blipFill>
        <p:spPr>
          <a:xfrm>
            <a:off x="6476695" y="4343400"/>
            <a:ext cx="5333695" cy="57607"/>
          </a:xfrm>
          <a:prstGeom prst="rect">
            <a:avLst/>
          </a:prstGeom>
        </p:spPr>
      </p:pic>
      <p:pic>
        <p:nvPicPr>
          <p:cNvPr id="9" name="Image 3" descr="gen-dedup-3ac15aaec662a377c85b5d7ed6e195bf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12039905" y="4343400"/>
            <a:ext cx="5333695" cy="57607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4527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APRIL 1850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914400" y="1218895"/>
            <a:ext cx="1619311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French </a:t>
            </a:r>
            <a:pPr algn="l" indent="0" marL="0">
              <a:buNone/>
            </a:pPr>
            <a:r>
              <a:rPr lang="en-US" sz="7200" i="1" dirty="0">
                <a:solidFill>
                  <a:srgbClr val="34527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Intervene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914400" y="2971800"/>
            <a:ext cx="164592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French came to support the Pope and met </a:t>
            </a:r>
            <a:pPr algn="l" indent="0" marL="0">
              <a:buNone/>
            </a:pPr>
            <a:r>
              <a:rPr lang="en-US" sz="2100" b="1" dirty="0">
                <a:solidFill>
                  <a:srgbClr val="34527A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Garibaldi</a:t>
            </a:r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— more strident and more organised than Mazzini.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1218895" y="461040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OCCUPATION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218895" y="4990795"/>
            <a:ext cx="47247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French occupy Rome. The Pope returns </a:t>
            </a:r>
            <a:pPr algn="l" indent="0" marL="0">
              <a:buNone/>
            </a:pPr>
            <a:r>
              <a:rPr lang="en-US" sz="21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April 1850</a:t>
            </a:r>
            <a:pPr algn="l" indent="0" marL="0">
              <a:buNone/>
            </a:pPr>
            <a:r>
              <a:rPr lang="en-US" sz="21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6782105" y="461040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4527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VENETIAN EXCEPTION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6782105" y="4990795"/>
            <a:ext cx="47247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Only the Venetian Republic survived 1848 into 1849.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12344400" y="461040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4527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RESET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2344400" y="4990795"/>
            <a:ext cx="47247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By 1851 — almost everything back to pre-1848.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1218895" y="7315200"/>
            <a:ext cx="15850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NAME ENTERS THE STORY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1218895" y="7638898"/>
            <a:ext cx="1585021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Garibaldi was more strident and more organised than Mazzini — he would, in time, become the other face of Italian nationalism.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29 / 39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636 – 638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90f28e74aac4235acb5685239bd81ef9.png">    </p:cNvPr>
          <p:cNvPicPr>
            <a:picLocks noChangeAspect="1"/>
          </p:cNvPicPr>
          <p:nvPr/>
        </p:nvPicPr>
        <p:blipFill>
          <a:blip r:embed="rId1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3764d562225330dab991e8e661a4074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419295"/>
            <a:ext cx="5333695" cy="37334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4419295"/>
            <a:ext cx="5333695" cy="37334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39905" y="4419295"/>
            <a:ext cx="5333695" cy="3733495"/>
          </a:xfrm>
          <a:prstGeom prst="rect">
            <a:avLst/>
          </a:prstGeom>
          <a:solidFill>
            <a:srgbClr val="B855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2" descr="gen-dedup-6bd4afff69267da8d0dca215fbe9900b.png">    </p:cNvPr>
          <p:cNvPicPr>
            <a:picLocks noChangeAspect="1"/>
          </p:cNvPicPr>
          <p:nvPr/>
        </p:nvPicPr>
        <p:blipFill>
          <a:blip r:embed="rId3"/>
          <a:srcRect l="0" r="0" t="-403" b="-403"/>
          <a:stretch/>
        </p:blipFill>
        <p:spPr>
          <a:xfrm>
            <a:off x="914400" y="4419295"/>
            <a:ext cx="5333695" cy="57607"/>
          </a:xfrm>
          <a:prstGeom prst="rect">
            <a:avLst/>
          </a:prstGeom>
        </p:spPr>
      </p:pic>
      <p:pic>
        <p:nvPicPr>
          <p:cNvPr id="8" name="Image 3" descr="gen-dedup-6bd4afff69267da8d0dca215fbe9900b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6476695" y="4419295"/>
            <a:ext cx="5333695" cy="57607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APOSTLE OF UNIFICATION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914400" y="1218895"/>
            <a:ext cx="16459200" cy="952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Mazzini </a:t>
            </a:r>
            <a:pPr algn="l" indent="0" marL="0">
              <a:buNone/>
            </a:pPr>
            <a:r>
              <a:rPr lang="en-US" sz="6600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after 1848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914400" y="2971800"/>
            <a:ext cx="164592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 mourning until unification could be achieved. Rejecting both liberalism and socialism. Resolute.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18895" y="4705502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REJECTION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1218895" y="5086807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Classic liberalism, for him, was </a:t>
            </a:r>
            <a:pPr algn="l" indent="0" marL="0">
              <a:buNone/>
            </a:pPr>
            <a:r>
              <a:rPr lang="en-US" sz="1800" b="1" i="1" dirty="0">
                <a:solidFill>
                  <a:srgbClr val="B855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devoid of moral values</a:t>
            </a:r>
            <a:pPr algn="l" indent="0" marL="0">
              <a:buNone/>
            </a:pPr>
            <a:r>
              <a:rPr lang="en-US" sz="18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782105" y="4705502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REJECTION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6782105" y="5086807"/>
            <a:ext cx="4724705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Socialism he dismissed as </a:t>
            </a:r>
            <a:pPr algn="l" indent="0" marL="0">
              <a:buNone/>
            </a:pPr>
            <a:r>
              <a:rPr lang="en-US" sz="1800" b="1" i="1" dirty="0">
                <a:solidFill>
                  <a:srgbClr val="B855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overly materialistic</a:t>
            </a:r>
            <a:pPr algn="l" indent="0" marL="0">
              <a:buNone/>
            </a:pPr>
            <a:r>
              <a:rPr lang="en-US" sz="18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missing the moral pole.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2344400" y="4705502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AFFIRMATION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12344400" y="5086807"/>
            <a:ext cx="4724705" cy="9720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Unification would have to be the work of the </a:t>
            </a:r>
            <a:pPr algn="l" indent="0" marL="0">
              <a:buNone/>
            </a:pPr>
            <a:r>
              <a:rPr lang="en-US" sz="1800" b="1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people themselves</a:t>
            </a:r>
            <a:pPr algn="l" indent="0" marL="0">
              <a:buNone/>
            </a:pPr>
            <a:r>
              <a:rPr lang="en-US" sz="180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— not just the expansion of Piedmont-Sardinia.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30 / 39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652 – 653, 656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/>
      <p:pic>
        <p:nvPicPr>
          <p:cNvPr id="2" name="Image 0" descr="gen-dedup-90f28e74aac4235acb5685239bd81ef9.png">    </p:cNvPr>
          <p:cNvPicPr>
            <a:picLocks noChangeAspect="1"/>
          </p:cNvPicPr>
          <p:nvPr/>
        </p:nvPicPr>
        <p:blipFill>
          <a:blip r:embed="rId2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3764d562225330dab991e8e661a4074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914400" y="2533802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010205"/>
            <a:ext cx="8153705" cy="2857500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296705" y="3010205"/>
            <a:ext cx="8076895" cy="2857500"/>
          </a:xfrm>
          <a:prstGeom prst="rect">
            <a:avLst/>
          </a:prstGeom>
          <a:solidFill>
            <a:srgbClr val="B855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914400" y="6400800"/>
            <a:ext cx="16459200" cy="2286000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2" descr="gen-dedup-8b063a82f38451493f2db47b619eab72.png">    </p:cNvPr>
          <p:cNvPicPr>
            <a:picLocks noChangeAspect="1"/>
          </p:cNvPicPr>
          <p:nvPr/>
        </p:nvPicPr>
        <p:blipFill>
          <a:blip r:embed="rId4"/>
          <a:srcRect l="0" r="0" t="-398" b="-398"/>
          <a:stretch/>
        </p:blipFill>
        <p:spPr>
          <a:xfrm>
            <a:off x="914400" y="3010205"/>
            <a:ext cx="8153705" cy="57607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PLANS WITHOUT ARMIES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14400" y="1218895"/>
            <a:ext cx="14287500" cy="1105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8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Try </a:t>
            </a:r>
            <a:pPr algn="l" indent="0" marL="0">
              <a:buNone/>
            </a:pPr>
            <a:r>
              <a:rPr lang="en-US" sz="7800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Again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1218895" y="3238805"/>
            <a:ext cx="7543800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1853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1218895" y="4438498"/>
            <a:ext cx="7543800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Plans an insurrection in Lombardy. The Austrians are tipped off. Mazzini’s propaganda keeps the question alive in diplomatic circles.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9601200" y="3238805"/>
            <a:ext cx="7467905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1854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9601200" y="4438498"/>
            <a:ext cx="74679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Cavour offers Piedmont-Sardinia’s alliance to Britain and France in the Crimean War. Mazzini sees it as </a:t>
            </a:r>
            <a:pPr algn="l" indent="0" marL="0">
              <a:buNone/>
            </a:pPr>
            <a:r>
              <a:rPr lang="en-US" sz="1650" b="1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irrelevant</a:t>
            </a:r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1218895" y="6705295"/>
            <a:ext cx="15850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TWO ITALIES, TWO METHODS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1218895" y="7048195"/>
            <a:ext cx="1585021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Mazzini’s </a:t>
            </a:r>
            <a:pPr algn="l" indent="0" marL="0">
              <a:buNone/>
            </a:pPr>
            <a:r>
              <a:rPr lang="en-US" sz="21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visionary</a:t>
            </a:r>
            <a:pPr algn="l" indent="0" marL="0">
              <a:buNone/>
            </a:pPr>
            <a:r>
              <a:rPr lang="en-US" sz="21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Italy and Cavour’s </a:t>
            </a:r>
            <a:pPr algn="l" indent="0" marL="0">
              <a:buNone/>
            </a:pPr>
            <a:r>
              <a:rPr lang="en-US" sz="21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administrative</a:t>
            </a:r>
            <a:pPr algn="l" indent="0" marL="0">
              <a:buNone/>
            </a:pPr>
            <a:r>
              <a:rPr lang="en-US" sz="21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Italy were about to converge — only one of them would actually make the country.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31 / 39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652 – 653, 656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/>
      <p:pic>
        <p:nvPicPr>
          <p:cNvPr id="2" name="Image 0" descr="gen-dedup-90f28e74aac4235acb5685239bd81ef9.png">    </p:cNvPr>
          <p:cNvPicPr>
            <a:picLocks noChangeAspect="1"/>
          </p:cNvPicPr>
          <p:nvPr/>
        </p:nvPicPr>
        <p:blipFill>
          <a:blip r:embed="rId2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93764d562225330dab991e8e661a4074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914400" y="2533802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010205"/>
            <a:ext cx="16459200" cy="293339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14400" y="6286500"/>
            <a:ext cx="5333695" cy="1904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476695" y="6286500"/>
            <a:ext cx="5333695" cy="1904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2039905" y="6286500"/>
            <a:ext cx="5333695" cy="1904695"/>
          </a:xfrm>
          <a:prstGeom prst="rect">
            <a:avLst/>
          </a:prstGeom>
          <a:solidFill>
            <a:srgbClr val="B855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bcbf421fca713ebced4f69e9e2bbda74.png">    </p:cNvPr>
          <p:cNvPicPr>
            <a:picLocks noChangeAspect="1"/>
          </p:cNvPicPr>
          <p:nvPr/>
        </p:nvPicPr>
        <p:blipFill>
          <a:blip r:embed="rId4"/>
          <a:srcRect l="-408" r="-408" t="0" b="0"/>
          <a:stretch/>
        </p:blipFill>
        <p:spPr>
          <a:xfrm>
            <a:off x="914400" y="6286500"/>
            <a:ext cx="57607" cy="1904695"/>
          </a:xfrm>
          <a:prstGeom prst="rect">
            <a:avLst/>
          </a:prstGeom>
        </p:spPr>
      </p:pic>
      <p:pic>
        <p:nvPicPr>
          <p:cNvPr id="9" name="Image 3" descr="gen-dedup-bcbf421fca713ebced4f69e9e2bbda74.png">    </p:cNvPr>
          <p:cNvPicPr>
            <a:picLocks noChangeAspect="1"/>
          </p:cNvPicPr>
          <p:nvPr/>
        </p:nvPicPr>
        <p:blipFill>
          <a:blip r:embed="rId4"/>
          <a:srcRect l="-408" r="-408" t="0" b="0"/>
          <a:stretch/>
        </p:blipFill>
        <p:spPr>
          <a:xfrm>
            <a:off x="6476695" y="6286500"/>
            <a:ext cx="57607" cy="1904695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THE COLD TRUTH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914400" y="1218895"/>
            <a:ext cx="161931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 Short: How Italy </a:t>
            </a:r>
            <a:pPr algn="l" indent="0" marL="0">
              <a:buNone/>
            </a:pPr>
            <a:r>
              <a:rPr lang="en-US" sz="6000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Unified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18895" y="3314700"/>
            <a:ext cx="15850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ANSWER THE EXAM WANTS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1218895" y="3676802"/>
            <a:ext cx="15850210" cy="952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Italian unification came </a:t>
            </a:r>
            <a:pPr algn="l" indent="0" marL="0">
              <a:buNone/>
            </a:pPr>
            <a:r>
              <a:rPr lang="en-US" sz="24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not</a:t>
            </a:r>
            <a:pPr algn="l" indent="0" marL="0">
              <a:buNone/>
            </a:pPr>
            <a:r>
              <a:rPr lang="en-US" sz="24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from Mazzini’s utopian nationalism, nor from Garibaldi’s frenzied southern dashes — but largely from the expansion of </a:t>
            </a:r>
            <a:pPr algn="l" indent="0" marL="0">
              <a:buNone/>
            </a:pPr>
            <a:r>
              <a:rPr lang="en-US" sz="24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Piedmont-Sardinia</a:t>
            </a:r>
            <a:pPr algn="l" indent="0" marL="0">
              <a:buNone/>
            </a:pPr>
            <a:r>
              <a:rPr lang="en-US" sz="24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143000" y="6515100"/>
            <a:ext cx="49533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NOT POETRY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1143000" y="6858000"/>
            <a:ext cx="49533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Mazzini’s utopian nationalism shaped aspirations, not borders.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6705295" y="6515100"/>
            <a:ext cx="49533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B855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NOT CHARGE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6705295" y="6858000"/>
            <a:ext cx="49533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Garibaldi’s southern campaigns added territory but not the political question.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2344400" y="6515100"/>
            <a:ext cx="47247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YES, STATECRAFT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12344400" y="6858000"/>
            <a:ext cx="47247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Piedmont-Sardinia — the peninsula’s strongest, most liberal state — made the country.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32 / 39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649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30A"/>
        </a:solidFill>
      </p:bgPr>
    </p:bg>
    <p:spTree>
      <p:nvGrpSpPr>
        <p:cNvPr id="1" name=""/>
        <p:cNvGrpSpPr/>
        <p:nvPr/>
      </p:nvGrpSpPr>
      <p:grpSpPr/>
      <p:pic>
        <p:nvPicPr>
          <p:cNvPr id="2" name="Image 0" descr="gen-dedup-db4bdd5107723b17eb0cf81236066275.png">    </p:cNvPr>
          <p:cNvPicPr>
            <a:picLocks noChangeAspect="1"/>
          </p:cNvPicPr>
          <p:nvPr/>
        </p:nvPicPr>
        <p:blipFill>
          <a:blip r:embed="rId2"/>
          <a:srcRect l="0" r="0" t="-57" b="-57"/>
          <a:stretch/>
        </p:blipFill>
        <p:spPr>
          <a:xfrm>
            <a:off x="0" y="0"/>
            <a:ext cx="18288000" cy="133502"/>
          </a:xfrm>
          <a:prstGeom prst="rect">
            <a:avLst/>
          </a:prstGeom>
        </p:spPr>
      </p:pic>
      <p:pic>
        <p:nvPicPr>
          <p:cNvPr id="3" name="Image 1" descr="gen-dedup-d4c1c9ed3e6be93632c1a8e0ab4269ce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914400" y="3010205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5562295"/>
            <a:ext cx="5333695" cy="2667305"/>
          </a:xfrm>
          <a:prstGeom prst="rect">
            <a:avLst/>
          </a:prstGeom>
          <a:solidFill>
            <a:srgbClr val="231A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5562295"/>
            <a:ext cx="5333695" cy="2667305"/>
          </a:xfrm>
          <a:prstGeom prst="rect">
            <a:avLst/>
          </a:prstGeom>
          <a:solidFill>
            <a:srgbClr val="231A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39905" y="5562295"/>
            <a:ext cx="5333695" cy="2667305"/>
          </a:xfrm>
          <a:prstGeom prst="rect">
            <a:avLst/>
          </a:prstGeom>
          <a:solidFill>
            <a:srgbClr val="9C2A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914400" y="857707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THE DARK TURN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914400" y="1314907"/>
            <a:ext cx="16459200" cy="1448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Anti</a:t>
            </a:r>
            <a:pPr algn="l" indent="0" marL="0">
              <a:buNone/>
            </a:pPr>
            <a:r>
              <a:rPr lang="en-US" sz="105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-Semitism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914400" y="3504895"/>
            <a:ext cx="16459200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Hostility to or prejudice against Jews. Became a </a:t>
            </a:r>
            <a:pPr algn="l" indent="0" marL="0">
              <a:buNone/>
            </a:pPr>
            <a:r>
              <a:rPr lang="en-US" sz="285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unifying factor</a:t>
            </a:r>
            <a:pPr algn="l" indent="0" marL="0">
              <a:buNone/>
            </a:pPr>
            <a:r>
              <a:rPr lang="en-US" sz="28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for many nationalists in the late 19th and early 20th centuries.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1218895" y="5848502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DEFINITION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1218895" y="6210605"/>
            <a:ext cx="47247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An old prejudice — but modernised by </a:t>
            </a:r>
            <a:pPr algn="l" indent="0" marL="0">
              <a:buNone/>
            </a:pPr>
            <a:r>
              <a:rPr lang="en-US" sz="195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printed</a:t>
            </a:r>
            <a:pPr algn="l" indent="0" marL="0">
              <a:buNone/>
            </a:pPr>
            <a:r>
              <a:rPr lang="en-US" sz="19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argument, by </a:t>
            </a:r>
            <a:pPr algn="l" indent="0" marL="0">
              <a:buNone/>
            </a:pPr>
            <a:r>
              <a:rPr lang="en-US" sz="195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party</a:t>
            </a:r>
            <a:pPr algn="l" indent="0" marL="0">
              <a:buNone/>
            </a:pPr>
            <a:r>
              <a:rPr lang="en-US" sz="19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, and by caucus.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6782105" y="5848502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FUSED WITH NATION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6782105" y="6210605"/>
            <a:ext cx="47247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It named who belonged and who </a:t>
            </a:r>
            <a:pPr algn="l" indent="0" marL="0">
              <a:buNone/>
            </a:pPr>
            <a:r>
              <a:rPr lang="en-US" sz="195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didn’t</a:t>
            </a:r>
            <a:pPr algn="l" indent="0" marL="0">
              <a:buNone/>
            </a:pPr>
            <a:r>
              <a:rPr lang="en-US" sz="19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— the nation as </a:t>
            </a:r>
            <a:pPr algn="l" indent="0" marL="0">
              <a:buNone/>
            </a:pPr>
            <a:r>
              <a:rPr lang="en-US" sz="19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club</a:t>
            </a:r>
            <a:pPr algn="l" indent="0" marL="0">
              <a:buNone/>
            </a:pPr>
            <a:r>
              <a:rPr lang="en-US" sz="19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12344400" y="5848502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RESPONSE EMERGES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12344400" y="6210605"/>
            <a:ext cx="4724705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 a few decades, Zionism will offer a national answer to a national prejudice.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33 / 39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a definition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/>
      <p:pic>
        <p:nvPicPr>
          <p:cNvPr id="2" name="Image 0" descr="gen-dedup-04532ba4629062fae3355fdbbde177f5.png">    </p:cNvPr>
          <p:cNvPicPr>
            <a:picLocks noChangeAspect="1"/>
          </p:cNvPicPr>
          <p:nvPr/>
        </p:nvPicPr>
        <p:blipFill>
          <a:blip r:embed="rId2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d4c1c9ed3e6be93632c1a8e0ab4269ce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914400" y="2553005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724705"/>
            <a:ext cx="8153705" cy="381030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219895" y="4724705"/>
            <a:ext cx="8153705" cy="3810305"/>
          </a:xfrm>
          <a:prstGeom prst="rect">
            <a:avLst/>
          </a:prstGeom>
          <a:solidFill>
            <a:srgbClr val="34527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FRANCE · A CASE STUDY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1218895"/>
            <a:ext cx="16193110" cy="1105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8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</a:t>
            </a:r>
            <a:pPr algn="l" indent="0" marL="0">
              <a:buNone/>
            </a:pPr>
            <a:r>
              <a:rPr lang="en-US" sz="7800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Dreyfus</a:t>
            </a:r>
            <a:pPr algn="l" indent="0" marL="0">
              <a:buNone/>
            </a:pPr>
            <a:r>
              <a:rPr lang="en-US" sz="78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Affair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914400" y="3010205"/>
            <a:ext cx="16459200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Put right against left. </a:t>
            </a:r>
            <a:pPr algn="l" indent="0" marL="0">
              <a:buNone/>
            </a:pPr>
            <a:r>
              <a:rPr lang="en-US" sz="240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Army, Church, and monarchists</a:t>
            </a:r>
            <a:pPr algn="l" indent="0" marL="0">
              <a:buNone/>
            </a:pPr>
            <a:r>
              <a:rPr lang="en-US" sz="24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against republicans and, in time, socialists. </a:t>
            </a:r>
            <a:pPr algn="l" indent="0" marL="0">
              <a:buNone/>
            </a:pPr>
            <a:r>
              <a:rPr lang="en-US" sz="2400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Family against family.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218895" y="5029200"/>
            <a:ext cx="75438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9C2A26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RIGHT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1218895" y="5429707"/>
            <a:ext cx="75438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Army · Church · monarchists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1218895" y="6400800"/>
            <a:ext cx="75438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An anti-Dreyfus coalition — rapid, fashionable, loud in press and salon.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9525305" y="5029200"/>
            <a:ext cx="75438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LEFT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9525305" y="5429707"/>
            <a:ext cx="75438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Republicans · (later) socialists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9525305" y="6400800"/>
            <a:ext cx="754380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Dreyfusard minority — writers, jurists, intellectuals who called the affair what it was.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34 / 39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738 – 740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/>
      <p:pic>
        <p:nvPicPr>
          <p:cNvPr id="2" name="Image 0" descr="gen-dedup-bb4760e78c7095d7fd866ade9451e381.png">    </p:cNvPr>
          <p:cNvPicPr>
            <a:picLocks noChangeAspect="1"/>
          </p:cNvPicPr>
          <p:nvPr/>
        </p:nvPicPr>
        <p:blipFill>
          <a:blip r:embed="rId2"/>
          <a:srcRect l="0" r="0" t="-57" b="-57"/>
          <a:stretch/>
        </p:blipFill>
        <p:spPr>
          <a:xfrm>
            <a:off x="0" y="0"/>
            <a:ext cx="18288000" cy="133502"/>
          </a:xfrm>
          <a:prstGeom prst="rect">
            <a:avLst/>
          </a:prstGeom>
        </p:spPr>
      </p:pic>
      <p:pic>
        <p:nvPicPr>
          <p:cNvPr id="3" name="Image 1" descr="gen-dedup-4036df6bae5cd60675d65705f44634c0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914400" y="3161995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619195"/>
            <a:ext cx="5333695" cy="53336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3619195"/>
            <a:ext cx="10896905" cy="2667305"/>
          </a:xfrm>
          <a:prstGeom prst="rect">
            <a:avLst/>
          </a:prstGeom>
          <a:solidFill>
            <a:srgbClr val="34527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476695" y="6476695"/>
            <a:ext cx="10896905" cy="247619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2" descr="gen-dedup-3ac15aaec662a377c85b5d7ed6e195bf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914400" y="3619195"/>
            <a:ext cx="5333695" cy="57607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914400" y="857707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4527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THE MAN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14400" y="1314907"/>
            <a:ext cx="142875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Alfred </a:t>
            </a:r>
            <a:pPr algn="l" indent="0" marL="0">
              <a:buNone/>
            </a:pPr>
            <a:r>
              <a:rPr lang="en-US" sz="7200" i="1" dirty="0">
                <a:solidFill>
                  <a:srgbClr val="34527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Dreyfus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914400" y="2495398"/>
            <a:ext cx="14287500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i="1" dirty="0">
                <a:solidFill>
                  <a:srgbClr val="7A6A52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1859 – 1935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1218895" y="392460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4527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FAMILY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218895" y="4324198"/>
            <a:ext cx="4724705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Old Jewish family from Alsace. </a:t>
            </a:r>
            <a:pPr algn="l" indent="0" marL="0">
              <a:buNone/>
            </a:pPr>
            <a:r>
              <a:rPr lang="en-US" sz="18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Peddlers, then textile manufacturers. Proudly considered themselves French.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1218895" y="6476695"/>
            <a:ext cx="47247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bourgeois family already inside the Republic.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6782105" y="3924605"/>
            <a:ext cx="10287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ALSACE GOES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6782105" y="4267505"/>
            <a:ext cx="10287000" cy="1524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75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1871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6782105" y="5544007"/>
            <a:ext cx="102870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Germany annexes Alsace. The family moves to Paris.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6782105" y="6782105"/>
            <a:ext cx="10287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WHAT FOLLOWS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6782105" y="7162495"/>
            <a:ext cx="10287000" cy="762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facsimile of the Republic: an Alsatian, a Frenchman, a Jew, a captain — accused of being none of these things at once.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35 / 39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738 – 740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/>
      <p:pic>
        <p:nvPicPr>
          <p:cNvPr id="2" name="Image 0" descr="gen-dedup-c8f8a3d90806994de2c236361966b734.png">    </p:cNvPr>
          <p:cNvPicPr>
            <a:picLocks noChangeAspect="1"/>
          </p:cNvPicPr>
          <p:nvPr/>
        </p:nvPicPr>
        <p:blipFill>
          <a:blip r:embed="rId2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4036df6bae5cd60675d65705f44634c0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914400" y="2495398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0058400" y="3010205"/>
            <a:ext cx="7315200" cy="163860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1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34527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1894 – 1906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1218895"/>
            <a:ext cx="16193110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Dreyfus Affair: </a:t>
            </a:r>
            <a:pPr algn="l" indent="0" marL="0">
              <a:buNone/>
            </a:pPr>
            <a:r>
              <a:rPr lang="en-US" sz="6000" i="1" dirty="0">
                <a:solidFill>
                  <a:srgbClr val="34527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Timeline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3010205"/>
            <a:ext cx="87636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34527A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TWELVE YEARS, ONE CASE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914400" y="3429000"/>
            <a:ext cx="8763610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High-ranking officers believed it was better to have an innocent Jew languishing on Devil’s Island than to compromise the army’s public image.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0362895" y="3276295"/>
            <a:ext cx="6858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A STORY IN FIVE BEATS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10362895" y="3619195"/>
            <a:ext cx="685800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Arrest · Press erupts · Retrial · Long struggle · Exoneration</a:t>
            </a:r>
            <a:endParaRPr lang="en-US" sz="1200" dirty="0"/>
          </a:p>
        </p:txBody>
      </p:sp>
      <p:pic>
        <p:nvPicPr>
          <p:cNvPr id="11" name="Image 2" descr="gen-dedup-f6aecf25b6e82da02ad08d33ce8a03e6.png">    </p:cNvPr>
          <p:cNvPicPr>
            <a:picLocks noChangeAspect="1"/>
          </p:cNvPicPr>
          <p:nvPr/>
        </p:nvPicPr>
        <p:blipFill>
          <a:blip r:embed="rId4"/>
          <a:srcRect l="0" r="0" t="-6" b="-6"/>
          <a:stretch/>
        </p:blipFill>
        <p:spPr>
          <a:xfrm>
            <a:off x="914400" y="6019495"/>
            <a:ext cx="16459200" cy="2667305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524305" y="7905902"/>
            <a:ext cx="762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1894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5381244" y="7905902"/>
            <a:ext cx="762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1897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6667805" y="7905902"/>
            <a:ext cx="762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1898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7953451" y="7905902"/>
            <a:ext cx="762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1899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9239098" y="7905902"/>
            <a:ext cx="762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1900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13096951" y="7905902"/>
            <a:ext cx="762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1903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16383305" y="7905902"/>
            <a:ext cx="762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1906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1524305" y="6115507"/>
            <a:ext cx="1619402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Arrest</a:t>
            </a:r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court-martialed;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sent to Devil’s Island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6667805" y="6115507"/>
            <a:ext cx="1619402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i="1" dirty="0">
                <a:solidFill>
                  <a:srgbClr val="9C2A2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Press erupts</a:t>
            </a:r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army accused of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cover-up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7953451" y="6115507"/>
            <a:ext cx="16194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i="1" dirty="0">
                <a:solidFill>
                  <a:srgbClr val="B855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Retrial</a:t>
            </a:r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guilty “with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extenuating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circumstances”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13049402" y="6115507"/>
            <a:ext cx="1714500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i="1" dirty="0">
                <a:solidFill>
                  <a:srgbClr val="34527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Years of struggle</a:t>
            </a:r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long campaign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to reopen the case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16192195" y="6115507"/>
            <a:ext cx="1619402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i="1" dirty="0">
                <a:solidFill>
                  <a:srgbClr val="3E523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Exonerated</a:t>
            </a:r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fully cleared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 1906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36 / 39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738 – 740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/>
      <p:pic>
        <p:nvPicPr>
          <p:cNvPr id="2" name="Image 0" descr="gen-dedup-9c77ef8b629c98537bb774194f523a84.png">    </p:cNvPr>
          <p:cNvPicPr>
            <a:picLocks noChangeAspect="1"/>
          </p:cNvPicPr>
          <p:nvPr/>
        </p:nvPicPr>
        <p:blipFill>
          <a:blip r:embed="rId2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23a1e5bb2feaa9a103609ab18b34270c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914400" y="2533802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496105"/>
            <a:ext cx="5333695" cy="3504895"/>
          </a:xfrm>
          <a:prstGeom prst="rect">
            <a:avLst/>
          </a:prstGeom>
          <a:solidFill>
            <a:srgbClr val="5A3B5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4496105"/>
            <a:ext cx="5333695" cy="350489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39905" y="4496105"/>
            <a:ext cx="5333695" cy="350489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2" descr="gen-dedup-6d5eeef56600830502891fb62c36f8aa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6476695" y="4496105"/>
            <a:ext cx="5333695" cy="57607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5A3B5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CATHOLIC COUNTRIES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14400" y="1218895"/>
            <a:ext cx="16193110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Church vs the </a:t>
            </a:r>
            <a:pPr algn="l" indent="0" marL="0">
              <a:buNone/>
            </a:pPr>
            <a:r>
              <a:rPr lang="en-US" sz="6000" i="1" dirty="0">
                <a:solidFill>
                  <a:srgbClr val="5A3B5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Modern World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914400" y="3010205"/>
            <a:ext cx="1645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 Catholic countries the Church was an alternative to nationalism. Its influence receded as </a:t>
            </a:r>
            <a:pPr algn="l" indent="0" marL="0">
              <a:buNone/>
            </a:pPr>
            <a:r>
              <a:rPr lang="en-US" sz="1875" b="1" dirty="0">
                <a:solidFill>
                  <a:srgbClr val="5A3B57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state and social institutions secularised</a:t>
            </a:r>
            <a:pPr algn="l" indent="0" marL="0">
              <a:buNone/>
            </a:pPr>
            <a:r>
              <a:rPr lang="en-US" sz="1875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. The Pope and Rome were against nation states and parliamentary government.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1218895" y="4743907"/>
            <a:ext cx="47247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1864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218895" y="579089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E8C89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SYLLABUS OF ERRORS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1218895" y="6172200"/>
            <a:ext cx="47247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75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Pope Pius IX condemns the idea that the Roman Pontiff can and ought to </a:t>
            </a:r>
            <a:pPr algn="l" indent="0" marL="0">
              <a:buNone/>
            </a:pPr>
            <a:r>
              <a:rPr lang="en-US" sz="1575" b="1" i="1" dirty="0">
                <a:solidFill>
                  <a:srgbClr val="E8C89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reconcile</a:t>
            </a:r>
            <a:pPr algn="l" indent="0" marL="0">
              <a:buNone/>
            </a:pPr>
            <a:r>
              <a:rPr lang="en-US" sz="1575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himself with progress, liberalism, modern civilisation.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6782105" y="4743907"/>
            <a:ext cx="47247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5A3B5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1870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6782105" y="579089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5A3B57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PAPAL INFALLIBILITY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6782105" y="6172200"/>
            <a:ext cx="47247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Doctrine of </a:t>
            </a:r>
            <a:pPr algn="l" indent="0" marL="0">
              <a:buNone/>
            </a:pPr>
            <a:r>
              <a:rPr lang="en-US" sz="1650" b="1" i="1" dirty="0">
                <a:solidFill>
                  <a:srgbClr val="5A3B57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papal infallibility</a:t>
            </a:r>
            <a:pPr algn="l" indent="0" marL="0">
              <a:buNone/>
            </a:pPr>
            <a:r>
              <a:rPr lang="en-US" sz="165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proclaimed — a centralised voice for an embattled Church.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12344400" y="4743907"/>
            <a:ext cx="47247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5A3B57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</a:t>
            </a:r>
            <a:pPr algn="l" indent="0" marL="0">
              <a:buNone/>
            </a:pPr>
            <a:r>
              <a:rPr lang="en-US" sz="60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891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12344400" y="5790895"/>
            <a:ext cx="47247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RERUM NOVARUM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12344400" y="6172200"/>
            <a:ext cx="47247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75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Pope Leo XIII (1878–1903) </a:t>
            </a:r>
            <a:pPr algn="l" indent="0" marL="0">
              <a:buNone/>
            </a:pPr>
            <a:r>
              <a:rPr lang="en-US" sz="1575" b="1" i="1" dirty="0">
                <a:solidFill>
                  <a:srgbClr val="E8C89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accepts</a:t>
            </a:r>
            <a:pPr algn="l" indent="0" marL="0">
              <a:buNone/>
            </a:pPr>
            <a:r>
              <a:rPr lang="en-US" sz="1575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the modern world. Calls attention to social injustice. Unintended: </a:t>
            </a:r>
            <a:pPr algn="l" indent="0" marL="0">
              <a:buNone/>
            </a:pPr>
            <a:r>
              <a:rPr lang="en-US" sz="1575" b="1" i="1" dirty="0">
                <a:solidFill>
                  <a:srgbClr val="E8C89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Christian Socialist</a:t>
            </a:r>
            <a:pPr algn="l" indent="0" marL="0">
              <a:buNone/>
            </a:pPr>
            <a:r>
              <a:rPr lang="en-US" sz="1575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movements in the 1890s.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914400" y="8382305"/>
            <a:ext cx="164592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An institution that began the century condemning the modern world — by century’s end was learning to live within it.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37 / 39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792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7D0"/>
        </a:solidFill>
      </p:bgPr>
    </p:bg>
    <p:spTree>
      <p:nvGrpSpPr>
        <p:cNvPr id="1" name=""/>
        <p:cNvGrpSpPr/>
        <p:nvPr/>
      </p:nvGrpSpPr>
      <p:grpSpPr/>
      <p:pic>
        <p:nvPicPr>
          <p:cNvPr id="2" name="Image 0" descr="gen-dedup-db310241ad4f0d637eaf6979c3ebd827.png">    </p:cNvPr>
          <p:cNvPicPr>
            <a:picLocks noChangeAspect="1"/>
          </p:cNvPicPr>
          <p:nvPr/>
        </p:nvPicPr>
        <p:blipFill>
          <a:blip r:embed="rId2"/>
          <a:srcRect l="-57" r="-57" t="0" b="0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3" name="Image 1" descr="gen-dedup-16a54b63994f8551893131c305cb5732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914400" y="2533802"/>
            <a:ext cx="1143000" cy="1920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0287000" y="3010205"/>
            <a:ext cx="7086600" cy="4953305"/>
          </a:xfrm>
          <a:prstGeom prst="rect">
            <a:avLst/>
          </a:prstGeom>
          <a:solidFill>
            <a:srgbClr val="1A13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914400" y="3010205"/>
            <a:ext cx="9068105" cy="2286000"/>
          </a:xfrm>
          <a:prstGeom prst="rect">
            <a:avLst/>
          </a:prstGeom>
          <a:solidFill>
            <a:srgbClr val="A07B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914400" y="5524805"/>
            <a:ext cx="4419295" cy="24387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562295" y="5524805"/>
            <a:ext cx="4419295" cy="2438705"/>
          </a:xfrm>
          <a:prstGeom prst="rect">
            <a:avLst/>
          </a:prstGeom>
          <a:solidFill>
            <a:srgbClr val="E6D6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8cfd7883569dde0e811ec3ce67bbe240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914400" y="5524805"/>
            <a:ext cx="4419295" cy="57607"/>
          </a:xfrm>
          <a:prstGeom prst="rect">
            <a:avLst/>
          </a:prstGeom>
        </p:spPr>
      </p:pic>
      <p:pic>
        <p:nvPicPr>
          <p:cNvPr id="9" name="Image 3" descr="gen-dedup-8cfd7883569dde0e811ec3ce67bbe240.png">    </p:cNvPr>
          <p:cNvPicPr>
            <a:picLocks noChangeAspect="1"/>
          </p:cNvPicPr>
          <p:nvPr/>
        </p:nvPicPr>
        <p:blipFill>
          <a:blip r:embed="rId4"/>
          <a:srcRect l="0" r="0" t="-403" b="-403"/>
          <a:stretch/>
        </p:blipFill>
        <p:spPr>
          <a:xfrm>
            <a:off x="5562295" y="5524805"/>
            <a:ext cx="4419295" cy="57607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14400" y="761695"/>
            <a:ext cx="66678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A07B2D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PART II · VIENNA · 1895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914400" y="1218895"/>
            <a:ext cx="1619311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Karl </a:t>
            </a:r>
            <a:pPr algn="l" indent="0" marL="0">
              <a:buNone/>
            </a:pPr>
            <a:r>
              <a:rPr lang="en-US" sz="7200" i="1" dirty="0">
                <a:solidFill>
                  <a:srgbClr val="A07B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Lueger’s</a:t>
            </a:r>
            <a:pPr algn="l" indent="0" marL="0">
              <a:buNone/>
            </a:pPr>
            <a:r>
              <a:rPr lang="en-US" sz="7200" b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 Vienna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0591495" y="3276295"/>
            <a:ext cx="64776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THE QUOTE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10591495" y="3619195"/>
            <a:ext cx="6477610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“</a:t>
            </a:r>
            <a:pPr algn="l" indent="0" marL="0">
              <a:buNone/>
            </a:pPr>
            <a:r>
              <a:rPr lang="en-US" sz="27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 decide who is a Jew.</a:t>
            </a:r>
            <a:pPr algn="l" indent="0" marL="0">
              <a:buNone/>
            </a:pPr>
            <a:r>
              <a:rPr lang="en-US" sz="2700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”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0591495" y="6687007"/>
            <a:ext cx="647761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Karl Lueger, on becoming mayor.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1218895" y="3276295"/>
            <a:ext cx="84582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SIGMUND FREUD, BY THE WAY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218895" y="3638398"/>
            <a:ext cx="8458200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Son of a Jewish wool merchant. Family business goes from </a:t>
            </a:r>
            <a:pPr algn="l" indent="0" marL="0">
              <a:buNone/>
            </a:pPr>
            <a:r>
              <a:rPr lang="en-US" sz="19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bad to worse</a:t>
            </a:r>
            <a:pPr algn="l" indent="0" marL="0">
              <a:buNone/>
            </a:pPr>
            <a:r>
              <a:rPr lang="en-US" sz="19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; they move to Vienna. A young analyst in an increasingly loud city.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1143000" y="5790895"/>
            <a:ext cx="39630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A07B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1867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143000" y="6476695"/>
            <a:ext cx="396301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Jews get full civil rights.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5790895" y="5790895"/>
            <a:ext cx="39630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A07B2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1873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5790895" y="6476695"/>
            <a:ext cx="396301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Atmosphere changes — economic depression.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914400" y="8305495"/>
            <a:ext cx="9068105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3A2D2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mayor of a great capital — and his constituency of small resentments — turned the politics of hate into the politics of the ballot box.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PART II · 38 / 39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914400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7A6A5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Merriman 808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30A"/>
        </a:solidFill>
      </p:bgPr>
    </p:bg>
    <p:spTree>
      <p:nvGrpSpPr>
        <p:cNvPr id="1" name=""/>
        <p:cNvGrpSpPr/>
        <p:nvPr/>
      </p:nvGrpSpPr>
      <p:grpSpPr/>
      <p:pic>
        <p:nvPicPr>
          <p:cNvPr id="2" name="Image 0" descr="gen-dedup-ea84cb5a89c2a227fd83778bd4644ec8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1695" y="761695"/>
            <a:ext cx="580644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61695" y="761695"/>
            <a:ext cx="9144" cy="5806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6954805" y="761695"/>
            <a:ext cx="580644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7526305" y="761695"/>
            <a:ext cx="9144" cy="5806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61695" y="9525305"/>
            <a:ext cx="580644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61695" y="8953805"/>
            <a:ext cx="9144" cy="5806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6954805" y="9525305"/>
            <a:ext cx="580644" cy="91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7526305" y="8953805"/>
            <a:ext cx="9144" cy="580644"/>
          </a:xfrm>
          <a:prstGeom prst="rect">
            <a:avLst/>
          </a:prstGeom>
          <a:solidFill>
            <a:srgbClr val="C8A26B"/>
          </a:solidFill>
          <a:ln w="12700">
            <a:solidFill>
              <a:srgbClr val="C8A26B">
                <a:alpha val="0"/>
              </a:srgbClr>
            </a:solidFill>
            <a:prstDash val="solid"/>
          </a:ln>
        </p:spPr>
      </p:sp>
      <p:pic>
        <p:nvPicPr>
          <p:cNvPr id="11" name="Image 1" descr="gen-dedup-fc33d0f87d988293cf47b148ebbb1105.png">    </p:cNvPr>
          <p:cNvPicPr>
            <a:picLocks noChangeAspect="1"/>
          </p:cNvPicPr>
          <p:nvPr/>
        </p:nvPicPr>
        <p:blipFill>
          <a:blip r:embed="rId3">
            <a:alphaModFix amt="70000"/>
          </a:blip>
          <a:srcRect l="-2083" r="-2083" t="0" b="0"/>
          <a:stretch/>
        </p:blipFill>
        <p:spPr>
          <a:xfrm>
            <a:off x="7429500" y="2495398"/>
            <a:ext cx="3429000" cy="9144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914400" y="2819095"/>
            <a:ext cx="3238805" cy="2667305"/>
          </a:xfrm>
          <a:prstGeom prst="rect">
            <a:avLst/>
          </a:prstGeom>
          <a:solidFill>
            <a:srgbClr val="9C2A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343400" y="2819095"/>
            <a:ext cx="3238805" cy="2667305"/>
          </a:xfrm>
          <a:prstGeom prst="rect">
            <a:avLst/>
          </a:prstGeom>
          <a:solidFill>
            <a:srgbClr val="B855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772400" y="2819095"/>
            <a:ext cx="3238805" cy="2667305"/>
          </a:xfrm>
          <a:prstGeom prst="rect">
            <a:avLst/>
          </a:prstGeom>
          <a:solidFill>
            <a:srgbClr val="B889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1201400" y="2819095"/>
            <a:ext cx="3238805" cy="2667305"/>
          </a:xfrm>
          <a:prstGeom prst="rect">
            <a:avLst/>
          </a:prstGeom>
          <a:solidFill>
            <a:srgbClr val="9C2A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14630400" y="2819095"/>
            <a:ext cx="2743200" cy="2667305"/>
          </a:xfrm>
          <a:prstGeom prst="rect">
            <a:avLst/>
          </a:prstGeom>
          <a:solidFill>
            <a:srgbClr val="A07B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1047902" y="6344107"/>
            <a:ext cx="1181405" cy="571500"/>
          </a:xfrm>
          <a:prstGeom prst="rect">
            <a:avLst/>
          </a:prstGeom>
          <a:solidFill>
            <a:srgbClr val="1F3A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3409798" y="6344107"/>
            <a:ext cx="1181405" cy="571500"/>
          </a:xfrm>
          <a:prstGeom prst="rect">
            <a:avLst/>
          </a:prstGeom>
          <a:solidFill>
            <a:srgbClr val="9C2A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419295" y="7067398"/>
            <a:ext cx="1181405" cy="571500"/>
          </a:xfrm>
          <a:prstGeom prst="rect">
            <a:avLst/>
          </a:prstGeom>
          <a:solidFill>
            <a:srgbClr val="1F3A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057900" y="6344107"/>
            <a:ext cx="1181405" cy="571500"/>
          </a:xfrm>
          <a:prstGeom prst="rect">
            <a:avLst/>
          </a:prstGeom>
          <a:solidFill>
            <a:srgbClr val="5A3B5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239305" y="7067398"/>
            <a:ext cx="1181405" cy="571500"/>
          </a:xfrm>
          <a:prstGeom prst="rect">
            <a:avLst/>
          </a:prstGeom>
          <a:solidFill>
            <a:srgbClr val="B855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7677302" y="6344107"/>
            <a:ext cx="1410005" cy="571500"/>
          </a:xfrm>
          <a:prstGeom prst="rect">
            <a:avLst/>
          </a:prstGeom>
          <a:solidFill>
            <a:srgbClr val="B855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9144000" y="7067398"/>
            <a:ext cx="1181405" cy="571500"/>
          </a:xfrm>
          <a:prstGeom prst="rect">
            <a:avLst/>
          </a:prstGeom>
          <a:solidFill>
            <a:srgbClr val="1F3A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10362895" y="6344107"/>
            <a:ext cx="1181405" cy="571500"/>
          </a:xfrm>
          <a:prstGeom prst="rect">
            <a:avLst/>
          </a:prstGeom>
          <a:solidFill>
            <a:srgbClr val="B889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11582705" y="6344107"/>
            <a:ext cx="1410005" cy="571500"/>
          </a:xfrm>
          <a:prstGeom prst="rect">
            <a:avLst/>
          </a:prstGeom>
          <a:solidFill>
            <a:srgbClr val="7A2A1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13106095" y="6344107"/>
            <a:ext cx="1181405" cy="571500"/>
          </a:xfrm>
          <a:prstGeom prst="rect">
            <a:avLst/>
          </a:prstGeom>
          <a:solidFill>
            <a:srgbClr val="34527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15145207" y="7067398"/>
            <a:ext cx="1181405" cy="571500"/>
          </a:xfrm>
          <a:prstGeom prst="rect">
            <a:avLst/>
          </a:prstGeom>
          <a:solidFill>
            <a:srgbClr val="3E52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16344900" y="6344107"/>
            <a:ext cx="1009498" cy="590702"/>
          </a:xfrm>
          <a:prstGeom prst="rect">
            <a:avLst/>
          </a:prstGeom>
          <a:solidFill>
            <a:srgbClr val="1A130A"/>
          </a:solidFill>
          <a:ln w="12700">
            <a:solidFill>
              <a:srgbClr val="C8A26B"/>
            </a:solidFill>
            <a:prstDash val="solid"/>
          </a:ln>
        </p:spPr>
      </p:sp>
      <p:sp>
        <p:nvSpPr>
          <p:cNvPr id="29" name="Text 25"/>
          <p:cNvSpPr txBox="1"/>
          <p:nvPr/>
        </p:nvSpPr>
        <p:spPr>
          <a:xfrm>
            <a:off x="2667305" y="857707"/>
            <a:ext cx="129543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dirty="0">
                <a:solidFill>
                  <a:srgbClr val="C8A26B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FOR THE EXAM · FIVE THINGS TO CARRY HOME</a:t>
            </a:r>
            <a:endParaRPr lang="en-US" sz="1200" dirty="0"/>
          </a:p>
        </p:txBody>
      </p:sp>
      <p:sp>
        <p:nvSpPr>
          <p:cNvPr id="30" name="Text 26"/>
          <p:cNvSpPr txBox="1"/>
          <p:nvPr/>
        </p:nvSpPr>
        <p:spPr>
          <a:xfrm>
            <a:off x="1524305" y="1314907"/>
            <a:ext cx="152403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300" b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Key </a:t>
            </a:r>
            <a:pPr algn="ctr" indent="0" marL="0">
              <a:buNone/>
            </a:pPr>
            <a:r>
              <a:rPr lang="en-US" sz="6300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Takeaways</a:t>
            </a:r>
            <a:endParaRPr lang="en-US" sz="1200" dirty="0"/>
          </a:p>
        </p:txBody>
      </p:sp>
      <p:sp>
        <p:nvSpPr>
          <p:cNvPr id="31" name="Text 27"/>
          <p:cNvSpPr txBox="1"/>
          <p:nvPr/>
        </p:nvSpPr>
        <p:spPr>
          <a:xfrm>
            <a:off x="1143000" y="3010205"/>
            <a:ext cx="2781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01</a:t>
            </a:r>
            <a:endParaRPr lang="en-US" sz="1200" dirty="0"/>
          </a:p>
        </p:txBody>
      </p:sp>
      <p:sp>
        <p:nvSpPr>
          <p:cNvPr id="32" name="Text 28"/>
          <p:cNvSpPr txBox="1"/>
          <p:nvPr/>
        </p:nvSpPr>
        <p:spPr>
          <a:xfrm>
            <a:off x="1143000" y="3276295"/>
            <a:ext cx="27816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Left then right</a:t>
            </a:r>
            <a:endParaRPr lang="en-US" sz="1200" dirty="0"/>
          </a:p>
        </p:txBody>
      </p:sp>
      <p:sp>
        <p:nvSpPr>
          <p:cNvPr id="33" name="Text 29"/>
          <p:cNvSpPr txBox="1"/>
          <p:nvPr/>
        </p:nvSpPr>
        <p:spPr>
          <a:xfrm>
            <a:off x="1143000" y="4229100"/>
            <a:ext cx="27816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Nationalism’s drift from the liberal left to the right wing.</a:t>
            </a:r>
            <a:endParaRPr lang="en-US" sz="1200" dirty="0"/>
          </a:p>
        </p:txBody>
      </p:sp>
      <p:sp>
        <p:nvSpPr>
          <p:cNvPr id="34" name="Text 30"/>
          <p:cNvSpPr txBox="1"/>
          <p:nvPr/>
        </p:nvSpPr>
        <p:spPr>
          <a:xfrm>
            <a:off x="4572000" y="3010205"/>
            <a:ext cx="2781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02</a:t>
            </a:r>
            <a:endParaRPr lang="en-US" sz="1200" dirty="0"/>
          </a:p>
        </p:txBody>
      </p:sp>
      <p:sp>
        <p:nvSpPr>
          <p:cNvPr id="35" name="Text 31"/>
          <p:cNvSpPr txBox="1"/>
          <p:nvPr/>
        </p:nvSpPr>
        <p:spPr>
          <a:xfrm>
            <a:off x="4572000" y="3276295"/>
            <a:ext cx="27816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Statecraft &gt; poetry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4572000" y="4229100"/>
            <a:ext cx="27816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Unification: Piedmont’s expansion, not Mazzini or Garibaldi.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8001000" y="3010205"/>
            <a:ext cx="2781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03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8001000" y="3276295"/>
            <a:ext cx="27816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Empire management</a:t>
            </a:r>
            <a:endParaRPr lang="en-US" sz="1200" dirty="0"/>
          </a:p>
        </p:txBody>
      </p:sp>
      <p:sp>
        <p:nvSpPr>
          <p:cNvPr id="39" name="Text 35"/>
          <p:cNvSpPr txBox="1"/>
          <p:nvPr/>
        </p:nvSpPr>
        <p:spPr>
          <a:xfrm>
            <a:off x="8001000" y="4229100"/>
            <a:ext cx="27816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Ausgleich, Taaffe — ruling over peoples, not dissolving them.</a:t>
            </a:r>
            <a:endParaRPr lang="en-US" sz="1200" dirty="0"/>
          </a:p>
        </p:txBody>
      </p:sp>
      <p:sp>
        <p:nvSpPr>
          <p:cNvPr id="40" name="Text 36"/>
          <p:cNvSpPr txBox="1"/>
          <p:nvPr/>
        </p:nvSpPr>
        <p:spPr>
          <a:xfrm>
            <a:off x="11430000" y="3010205"/>
            <a:ext cx="2781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1E7D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04</a:t>
            </a:r>
            <a:endParaRPr lang="en-US" sz="1200" dirty="0"/>
          </a:p>
        </p:txBody>
      </p:sp>
      <p:sp>
        <p:nvSpPr>
          <p:cNvPr id="41" name="Text 37"/>
          <p:cNvSpPr txBox="1"/>
          <p:nvPr/>
        </p:nvSpPr>
        <p:spPr>
          <a:xfrm>
            <a:off x="11430000" y="3276295"/>
            <a:ext cx="2781605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dark turn</a:t>
            </a:r>
            <a:endParaRPr lang="en-US" sz="1200" dirty="0"/>
          </a:p>
        </p:txBody>
      </p:sp>
      <p:sp>
        <p:nvSpPr>
          <p:cNvPr id="42" name="Text 38"/>
          <p:cNvSpPr txBox="1"/>
          <p:nvPr/>
        </p:nvSpPr>
        <p:spPr>
          <a:xfrm>
            <a:off x="11430000" y="4229100"/>
            <a:ext cx="27816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Dreyfus, Lueger; Zionism as Jewish national response.</a:t>
            </a:r>
            <a:endParaRPr lang="en-US" sz="1200" dirty="0"/>
          </a:p>
        </p:txBody>
      </p:sp>
      <p:sp>
        <p:nvSpPr>
          <p:cNvPr id="43" name="Text 39"/>
          <p:cNvSpPr txBox="1"/>
          <p:nvPr/>
        </p:nvSpPr>
        <p:spPr>
          <a:xfrm>
            <a:off x="14859000" y="3010205"/>
            <a:ext cx="2286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31A10"/>
                </a:solidFill>
                <a:latin typeface="Cinzel" pitchFamily="34" charset="0"/>
                <a:ea typeface="Cinzel" pitchFamily="34" charset="-122"/>
                <a:cs typeface="Cinzel" pitchFamily="34" charset="-120"/>
              </a:rPr>
              <a:t>05</a:t>
            </a:r>
            <a:endParaRPr lang="en-US" sz="1200" dirty="0"/>
          </a:p>
        </p:txBody>
      </p:sp>
      <p:sp>
        <p:nvSpPr>
          <p:cNvPr id="44" name="Text 40"/>
          <p:cNvSpPr txBox="1"/>
          <p:nvPr/>
        </p:nvSpPr>
        <p:spPr>
          <a:xfrm>
            <a:off x="14859000" y="3276295"/>
            <a:ext cx="22860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Conservative realpolitik</a:t>
            </a:r>
            <a:endParaRPr lang="en-US" sz="1200" dirty="0"/>
          </a:p>
        </p:txBody>
      </p:sp>
      <p:sp>
        <p:nvSpPr>
          <p:cNvPr id="45" name="Text 41"/>
          <p:cNvSpPr txBox="1"/>
          <p:nvPr/>
        </p:nvSpPr>
        <p:spPr>
          <a:xfrm>
            <a:off x="14859000" y="4153205"/>
            <a:ext cx="2286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Napoleon III, Cavour, Bismarck — nationalism in service of the state.</a:t>
            </a:r>
            <a:endParaRPr lang="en-US" sz="1200" dirty="0"/>
          </a:p>
        </p:txBody>
      </p:sp>
      <p:pic>
        <p:nvPicPr>
          <p:cNvPr id="46" name="Image 2" descr="gen-dedup-7afa93c8c88ddd5d47b93f73db618531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14400" y="5943600"/>
            <a:ext cx="16459200" cy="2857500"/>
          </a:xfrm>
          <a:prstGeom prst="rect">
            <a:avLst/>
          </a:prstGeom>
        </p:spPr>
      </p:pic>
      <p:sp>
        <p:nvSpPr>
          <p:cNvPr id="47" name="Text 42"/>
          <p:cNvSpPr txBox="1"/>
          <p:nvPr/>
        </p:nvSpPr>
        <p:spPr>
          <a:xfrm>
            <a:off x="1143000" y="7791602"/>
            <a:ext cx="76261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1815</a:t>
            </a:r>
            <a:endParaRPr lang="en-US" sz="1200" dirty="0"/>
          </a:p>
        </p:txBody>
      </p:sp>
      <p:sp>
        <p:nvSpPr>
          <p:cNvPr id="48" name="Text 43"/>
          <p:cNvSpPr txBox="1"/>
          <p:nvPr/>
        </p:nvSpPr>
        <p:spPr>
          <a:xfrm>
            <a:off x="3448202" y="7791602"/>
            <a:ext cx="76261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1830</a:t>
            </a:r>
            <a:endParaRPr lang="en-US" sz="1200" dirty="0"/>
          </a:p>
        </p:txBody>
      </p:sp>
      <p:sp>
        <p:nvSpPr>
          <p:cNvPr id="49" name="Text 44"/>
          <p:cNvSpPr txBox="1"/>
          <p:nvPr/>
        </p:nvSpPr>
        <p:spPr>
          <a:xfrm>
            <a:off x="6219749" y="7791602"/>
            <a:ext cx="76261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1848</a:t>
            </a:r>
            <a:endParaRPr lang="en-US" sz="1200" dirty="0"/>
          </a:p>
        </p:txBody>
      </p:sp>
      <p:sp>
        <p:nvSpPr>
          <p:cNvPr id="50" name="Text 45"/>
          <p:cNvSpPr txBox="1"/>
          <p:nvPr/>
        </p:nvSpPr>
        <p:spPr>
          <a:xfrm>
            <a:off x="9144000" y="7791602"/>
            <a:ext cx="76261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1867</a:t>
            </a:r>
            <a:endParaRPr lang="en-US" sz="1200" dirty="0"/>
          </a:p>
        </p:txBody>
      </p:sp>
      <p:sp>
        <p:nvSpPr>
          <p:cNvPr id="51" name="Text 46"/>
          <p:cNvSpPr txBox="1"/>
          <p:nvPr/>
        </p:nvSpPr>
        <p:spPr>
          <a:xfrm>
            <a:off x="11144707" y="7791602"/>
            <a:ext cx="76261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1880</a:t>
            </a:r>
            <a:endParaRPr lang="en-US" sz="1200" dirty="0"/>
          </a:p>
        </p:txBody>
      </p:sp>
      <p:sp>
        <p:nvSpPr>
          <p:cNvPr id="52" name="Text 47"/>
          <p:cNvSpPr txBox="1"/>
          <p:nvPr/>
        </p:nvSpPr>
        <p:spPr>
          <a:xfrm>
            <a:off x="13297205" y="7791602"/>
            <a:ext cx="76261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1894</a:t>
            </a:r>
            <a:endParaRPr lang="en-US" sz="1200" dirty="0"/>
          </a:p>
        </p:txBody>
      </p:sp>
      <p:sp>
        <p:nvSpPr>
          <p:cNvPr id="53" name="Text 48"/>
          <p:cNvSpPr txBox="1"/>
          <p:nvPr/>
        </p:nvSpPr>
        <p:spPr>
          <a:xfrm>
            <a:off x="15145207" y="7791602"/>
            <a:ext cx="76261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1906</a:t>
            </a:r>
            <a:endParaRPr lang="en-US" sz="1200" dirty="0"/>
          </a:p>
        </p:txBody>
      </p:sp>
      <p:sp>
        <p:nvSpPr>
          <p:cNvPr id="54" name="Text 49"/>
          <p:cNvSpPr txBox="1"/>
          <p:nvPr/>
        </p:nvSpPr>
        <p:spPr>
          <a:xfrm>
            <a:off x="16344900" y="7791602"/>
            <a:ext cx="76261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1914</a:t>
            </a:r>
            <a:endParaRPr lang="en-US" sz="1200" dirty="0"/>
          </a:p>
        </p:txBody>
      </p:sp>
      <p:sp>
        <p:nvSpPr>
          <p:cNvPr id="55" name="Text 50"/>
          <p:cNvSpPr txBox="1"/>
          <p:nvPr/>
        </p:nvSpPr>
        <p:spPr>
          <a:xfrm>
            <a:off x="1047902" y="6400800"/>
            <a:ext cx="11814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Vienna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Congress</a:t>
            </a:r>
            <a:endParaRPr lang="en-US" sz="1200" dirty="0"/>
          </a:p>
        </p:txBody>
      </p:sp>
      <p:sp>
        <p:nvSpPr>
          <p:cNvPr id="56" name="Text 51"/>
          <p:cNvSpPr txBox="1"/>
          <p:nvPr/>
        </p:nvSpPr>
        <p:spPr>
          <a:xfrm>
            <a:off x="3409798" y="6400800"/>
            <a:ext cx="11814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Revolutions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Paris · Warsaw</a:t>
            </a:r>
            <a:endParaRPr lang="en-US" sz="1200" dirty="0"/>
          </a:p>
        </p:txBody>
      </p:sp>
      <p:sp>
        <p:nvSpPr>
          <p:cNvPr id="57" name="Text 52"/>
          <p:cNvSpPr txBox="1"/>
          <p:nvPr/>
        </p:nvSpPr>
        <p:spPr>
          <a:xfrm>
            <a:off x="4419295" y="7125005"/>
            <a:ext cx="11814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Zollverein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1834</a:t>
            </a:r>
            <a:endParaRPr lang="en-US" sz="1200" dirty="0"/>
          </a:p>
        </p:txBody>
      </p:sp>
      <p:sp>
        <p:nvSpPr>
          <p:cNvPr id="58" name="Text 53"/>
          <p:cNvSpPr txBox="1"/>
          <p:nvPr/>
        </p:nvSpPr>
        <p:spPr>
          <a:xfrm>
            <a:off x="6057900" y="6400800"/>
            <a:ext cx="11814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1848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revolutions everywhere</a:t>
            </a:r>
            <a:endParaRPr lang="en-US" sz="1200" dirty="0"/>
          </a:p>
        </p:txBody>
      </p:sp>
      <p:sp>
        <p:nvSpPr>
          <p:cNvPr id="59" name="Text 54"/>
          <p:cNvSpPr txBox="1"/>
          <p:nvPr/>
        </p:nvSpPr>
        <p:spPr>
          <a:xfrm>
            <a:off x="7239305" y="7125005"/>
            <a:ext cx="11814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Roman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Republic 1849</a:t>
            </a:r>
            <a:endParaRPr lang="en-US" sz="1200" dirty="0"/>
          </a:p>
        </p:txBody>
      </p:sp>
      <p:sp>
        <p:nvSpPr>
          <p:cNvPr id="60" name="Text 55"/>
          <p:cNvSpPr txBox="1"/>
          <p:nvPr/>
        </p:nvSpPr>
        <p:spPr>
          <a:xfrm>
            <a:off x="7677302" y="6400800"/>
            <a:ext cx="14100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Italian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unification 1859-70</a:t>
            </a:r>
            <a:endParaRPr lang="en-US" sz="1200" dirty="0"/>
          </a:p>
        </p:txBody>
      </p:sp>
      <p:sp>
        <p:nvSpPr>
          <p:cNvPr id="61" name="Text 56"/>
          <p:cNvSpPr txBox="1"/>
          <p:nvPr/>
        </p:nvSpPr>
        <p:spPr>
          <a:xfrm>
            <a:off x="9144000" y="7125005"/>
            <a:ext cx="11814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Königgrätz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1866</a:t>
            </a:r>
            <a:endParaRPr lang="en-US" sz="1200" dirty="0"/>
          </a:p>
        </p:txBody>
      </p:sp>
      <p:sp>
        <p:nvSpPr>
          <p:cNvPr id="62" name="Text 57"/>
          <p:cNvSpPr txBox="1"/>
          <p:nvPr/>
        </p:nvSpPr>
        <p:spPr>
          <a:xfrm>
            <a:off x="10362895" y="6400800"/>
            <a:ext cx="11814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31A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Ausgleich</a:t>
            </a:r>
            <a:pPr algn="ctr" indent="0" marL="0">
              <a:buNone/>
            </a:pPr>
            <a:r>
              <a:rPr lang="en-US" sz="1200" dirty="0">
                <a:solidFill>
                  <a:srgbClr val="231A1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Dual Monarchy</a:t>
            </a:r>
            <a:endParaRPr lang="en-US" sz="1200" dirty="0"/>
          </a:p>
        </p:txBody>
      </p:sp>
      <p:sp>
        <p:nvSpPr>
          <p:cNvPr id="63" name="Text 58"/>
          <p:cNvSpPr txBox="1"/>
          <p:nvPr/>
        </p:nvSpPr>
        <p:spPr>
          <a:xfrm>
            <a:off x="11582705" y="6400800"/>
            <a:ext cx="1410005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F1E7D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New Imperialism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1880s onward</a:t>
            </a:r>
            <a:endParaRPr lang="en-US" sz="1200" dirty="0"/>
          </a:p>
        </p:txBody>
      </p:sp>
      <p:sp>
        <p:nvSpPr>
          <p:cNvPr id="64" name="Text 59"/>
          <p:cNvSpPr txBox="1"/>
          <p:nvPr/>
        </p:nvSpPr>
        <p:spPr>
          <a:xfrm>
            <a:off x="13106095" y="6400800"/>
            <a:ext cx="11814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Dreyfus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1894 begins</a:t>
            </a:r>
            <a:endParaRPr lang="en-US" sz="1200" dirty="0"/>
          </a:p>
        </p:txBody>
      </p:sp>
      <p:sp>
        <p:nvSpPr>
          <p:cNvPr id="65" name="Text 60"/>
          <p:cNvSpPr txBox="1"/>
          <p:nvPr/>
        </p:nvSpPr>
        <p:spPr>
          <a:xfrm>
            <a:off x="15145207" y="7125005"/>
            <a:ext cx="11814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D8C8A8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Exonerated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1906</a:t>
            </a:r>
            <a:endParaRPr lang="en-US" sz="1200" dirty="0"/>
          </a:p>
        </p:txBody>
      </p:sp>
      <p:sp>
        <p:nvSpPr>
          <p:cNvPr id="66" name="Text 61"/>
          <p:cNvSpPr txBox="1"/>
          <p:nvPr/>
        </p:nvSpPr>
        <p:spPr>
          <a:xfrm>
            <a:off x="16344900" y="6400800"/>
            <a:ext cx="9912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E8C89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1914</a:t>
            </a:r>
            <a:pPr algn="ctr" indent="0" marL="0">
              <a:buNone/>
            </a:pPr>
            <a:r>
              <a:rPr lang="en-US" sz="1200" dirty="0">
                <a:solidFill>
                  <a:srgbClr val="F1E7D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fracture</a:t>
            </a:r>
            <a:endParaRPr lang="en-US" sz="1200" dirty="0"/>
          </a:p>
        </p:txBody>
      </p:sp>
      <p:sp>
        <p:nvSpPr>
          <p:cNvPr id="67" name="Text 62"/>
          <p:cNvSpPr txBox="1"/>
          <p:nvPr/>
        </p:nvSpPr>
        <p:spPr>
          <a:xfrm>
            <a:off x="1524305" y="8762695"/>
            <a:ext cx="15240305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D8C8A8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century, four colors, one word that answered to every master.</a:t>
            </a:r>
            <a:endParaRPr lang="en-US" sz="1200" dirty="0"/>
          </a:p>
        </p:txBody>
      </p:sp>
      <p:sp>
        <p:nvSpPr>
          <p:cNvPr id="68" name="Text 63"/>
          <p:cNvSpPr txBox="1"/>
          <p:nvPr/>
        </p:nvSpPr>
        <p:spPr>
          <a:xfrm>
            <a:off x="14934895" y="9696298"/>
            <a:ext cx="2667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39 / 39 · END</a:t>
            </a:r>
            <a:endParaRPr lang="en-US" sz="1200" dirty="0"/>
          </a:p>
        </p:txBody>
      </p:sp>
      <p:sp>
        <p:nvSpPr>
          <p:cNvPr id="69" name="Text 64"/>
          <p:cNvSpPr txBox="1"/>
          <p:nvPr/>
        </p:nvSpPr>
        <p:spPr>
          <a:xfrm>
            <a:off x="914400" y="9696298"/>
            <a:ext cx="28575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C8A26B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end of deck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Visual Extract to PPTX Converter</cp:lastModifiedBy>
  <cp:revision>1</cp:revision>
  <dcterms:created xsi:type="dcterms:W3CDTF">2026-10-18T10:44:13Z</dcterms:created>
  <dcterms:modified xsi:type="dcterms:W3CDTF">2026-10-18T10:44:13Z</dcterms:modified>
</cp:coreProperties>
</file>